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5" r:id="rId4"/>
    <p:sldId id="278" r:id="rId5"/>
    <p:sldId id="277" r:id="rId6"/>
    <p:sldId id="283" r:id="rId7"/>
    <p:sldId id="284" r:id="rId8"/>
    <p:sldId id="272" r:id="rId9"/>
    <p:sldId id="261" r:id="rId10"/>
    <p:sldId id="262" r:id="rId11"/>
    <p:sldId id="263" r:id="rId12"/>
    <p:sldId id="271" r:id="rId13"/>
    <p:sldId id="265" r:id="rId14"/>
    <p:sldId id="270" r:id="rId15"/>
    <p:sldId id="266" r:id="rId16"/>
  </p:sldIdLst>
  <p:sldSz cx="18288000" cy="10287000"/>
  <p:notesSz cx="6858000" cy="9144000"/>
  <p:embeddedFontLst>
    <p:embeddedFont>
      <p:font typeface="Alegreya Sans Black" panose="020B0604020202020204" charset="0"/>
      <p:regular r:id="rId17"/>
    </p:embeddedFont>
    <p:embeddedFont>
      <p:font typeface="Calibri" panose="020F0502020204030204" pitchFamily="34" charset="0"/>
      <p:regular r:id="rId18"/>
      <p:bold r:id="rId19"/>
      <p:italic r:id="rId20"/>
      <p:boldItalic r:id="rId21"/>
    </p:embeddedFont>
    <p:embeddedFont>
      <p:font typeface="Heading Now 71-78" panose="020B0604020202020204" charset="0"/>
      <p:regular r:id="rId22"/>
    </p:embeddedFont>
    <p:embeddedFont>
      <p:font typeface="Nunito" pitchFamily="2" charset="0"/>
      <p:regular r:id="rId23"/>
      <p:bold r:id="rId24"/>
      <p:italic r:id="rId25"/>
      <p:boldItalic r:id="rId26"/>
    </p:embeddedFont>
    <p:embeddedFont>
      <p:font typeface="Nunito Bold" charset="0"/>
      <p:regular r:id="rId27"/>
    </p:embeddedFont>
    <p:embeddedFont>
      <p:font typeface="Yellowtail"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008236">
            <a:off x="7836430" y="-2795171"/>
            <a:ext cx="11888615" cy="12630667"/>
          </a:xfrm>
          <a:custGeom>
            <a:avLst/>
            <a:gdLst/>
            <a:ahLst/>
            <a:cxnLst/>
            <a:rect l="l" t="t" r="r" b="b"/>
            <a:pathLst>
              <a:path w="11888615" h="12630667">
                <a:moveTo>
                  <a:pt x="0" y="0"/>
                </a:moveTo>
                <a:lnTo>
                  <a:pt x="11888616" y="0"/>
                </a:lnTo>
                <a:lnTo>
                  <a:pt x="11888616" y="12630667"/>
                </a:lnTo>
                <a:lnTo>
                  <a:pt x="0" y="12630667"/>
                </a:lnTo>
                <a:lnTo>
                  <a:pt x="0" y="0"/>
                </a:lnTo>
                <a:close/>
              </a:path>
            </a:pathLst>
          </a:custGeom>
          <a:blipFill>
            <a:blip r:embed="rId2">
              <a:alphaModFix amt="30000"/>
            </a:blip>
            <a:stretch>
              <a:fillRect/>
            </a:stretch>
          </a:blipFill>
        </p:spPr>
      </p:sp>
      <p:sp>
        <p:nvSpPr>
          <p:cNvPr id="3" name="Freeform 3"/>
          <p:cNvSpPr/>
          <p:nvPr/>
        </p:nvSpPr>
        <p:spPr>
          <a:xfrm rot="3439084">
            <a:off x="-2141268" y="5070246"/>
            <a:ext cx="9884781" cy="6832855"/>
          </a:xfrm>
          <a:custGeom>
            <a:avLst/>
            <a:gdLst/>
            <a:ahLst/>
            <a:cxnLst/>
            <a:rect l="l" t="t" r="r" b="b"/>
            <a:pathLst>
              <a:path w="9884781" h="6832855">
                <a:moveTo>
                  <a:pt x="0" y="0"/>
                </a:moveTo>
                <a:lnTo>
                  <a:pt x="9884781" y="0"/>
                </a:lnTo>
                <a:lnTo>
                  <a:pt x="9884781" y="6832855"/>
                </a:lnTo>
                <a:lnTo>
                  <a:pt x="0" y="6832855"/>
                </a:lnTo>
                <a:lnTo>
                  <a:pt x="0" y="0"/>
                </a:lnTo>
                <a:close/>
              </a:path>
            </a:pathLst>
          </a:custGeom>
          <a:blipFill>
            <a:blip r:embed="rId3">
              <a:alphaModFix amt="30000"/>
            </a:blip>
            <a:stretch>
              <a:fillRect/>
            </a:stretch>
          </a:blipFill>
        </p:spPr>
      </p:sp>
      <p:sp>
        <p:nvSpPr>
          <p:cNvPr id="4" name="Freeform 4"/>
          <p:cNvSpPr/>
          <p:nvPr/>
        </p:nvSpPr>
        <p:spPr>
          <a:xfrm>
            <a:off x="1028700" y="699166"/>
            <a:ext cx="2812886" cy="659068"/>
          </a:xfrm>
          <a:custGeom>
            <a:avLst/>
            <a:gdLst/>
            <a:ahLst/>
            <a:cxnLst/>
            <a:rect l="l" t="t" r="r" b="b"/>
            <a:pathLst>
              <a:path w="2812886" h="659068">
                <a:moveTo>
                  <a:pt x="0" y="0"/>
                </a:moveTo>
                <a:lnTo>
                  <a:pt x="2812886" y="0"/>
                </a:lnTo>
                <a:lnTo>
                  <a:pt x="2812886" y="659068"/>
                </a:lnTo>
                <a:lnTo>
                  <a:pt x="0" y="65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a:grpSpLocks noChangeAspect="1"/>
          </p:cNvGrpSpPr>
          <p:nvPr/>
        </p:nvGrpSpPr>
        <p:grpSpPr>
          <a:xfrm>
            <a:off x="11454936" y="1588517"/>
            <a:ext cx="3593302" cy="7109966"/>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12628" r="-112628"/>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5" name="Freeform 15"/>
          <p:cNvSpPr/>
          <p:nvPr/>
        </p:nvSpPr>
        <p:spPr>
          <a:xfrm>
            <a:off x="12096119" y="3197302"/>
            <a:ext cx="2310936" cy="3892395"/>
          </a:xfrm>
          <a:custGeom>
            <a:avLst/>
            <a:gdLst/>
            <a:ahLst/>
            <a:cxnLst/>
            <a:rect l="l" t="t" r="r" b="b"/>
            <a:pathLst>
              <a:path w="2310936" h="3892395">
                <a:moveTo>
                  <a:pt x="0" y="0"/>
                </a:moveTo>
                <a:lnTo>
                  <a:pt x="2310936" y="0"/>
                </a:lnTo>
                <a:lnTo>
                  <a:pt x="2310936" y="3892396"/>
                </a:lnTo>
                <a:lnTo>
                  <a:pt x="0" y="3892396"/>
                </a:lnTo>
                <a:lnTo>
                  <a:pt x="0" y="0"/>
                </a:lnTo>
                <a:close/>
              </a:path>
            </a:pathLst>
          </a:custGeom>
          <a:blipFill>
            <a:blip r:embed="rId7"/>
            <a:stretch>
              <a:fillRect r="-22114"/>
            </a:stretch>
          </a:blipFill>
        </p:spPr>
      </p:sp>
      <p:grpSp>
        <p:nvGrpSpPr>
          <p:cNvPr id="16" name="Group 16"/>
          <p:cNvGrpSpPr/>
          <p:nvPr/>
        </p:nvGrpSpPr>
        <p:grpSpPr>
          <a:xfrm>
            <a:off x="1028700" y="4093508"/>
            <a:ext cx="16230600" cy="2099983"/>
            <a:chOff x="0" y="0"/>
            <a:chExt cx="21640800" cy="2799978"/>
          </a:xfrm>
        </p:grpSpPr>
        <p:sp>
          <p:nvSpPr>
            <p:cNvPr id="17" name="TextBox 17"/>
            <p:cNvSpPr txBox="1"/>
            <p:nvPr/>
          </p:nvSpPr>
          <p:spPr>
            <a:xfrm>
              <a:off x="0" y="2155453"/>
              <a:ext cx="21640800" cy="644525"/>
            </a:xfrm>
            <a:prstGeom prst="rect">
              <a:avLst/>
            </a:prstGeom>
          </p:spPr>
          <p:txBody>
            <a:bodyPr lIns="0" tIns="0" rIns="0" bIns="0" rtlCol="0" anchor="t">
              <a:spAutoFit/>
            </a:bodyPr>
            <a:lstStyle/>
            <a:p>
              <a:pPr>
                <a:lnSpc>
                  <a:spcPts val="4199"/>
                </a:lnSpc>
              </a:pPr>
              <a:r>
                <a:rPr lang="en-US" sz="2999">
                  <a:solidFill>
                    <a:srgbClr val="000000"/>
                  </a:solidFill>
                  <a:latin typeface="Nunito"/>
                </a:rPr>
                <a:t>Digitize your notes with DigiNote</a:t>
              </a:r>
            </a:p>
          </p:txBody>
        </p:sp>
        <p:sp>
          <p:nvSpPr>
            <p:cNvPr id="18" name="TextBox 18"/>
            <p:cNvSpPr txBox="1"/>
            <p:nvPr/>
          </p:nvSpPr>
          <p:spPr>
            <a:xfrm>
              <a:off x="0" y="-228600"/>
              <a:ext cx="21640800" cy="2146300"/>
            </a:xfrm>
            <a:prstGeom prst="rect">
              <a:avLst/>
            </a:prstGeom>
          </p:spPr>
          <p:txBody>
            <a:bodyPr lIns="0" tIns="0" rIns="0" bIns="0" rtlCol="0" anchor="t">
              <a:spAutoFit/>
            </a:bodyPr>
            <a:lstStyle/>
            <a:p>
              <a:pPr>
                <a:lnSpc>
                  <a:spcPts val="11399"/>
                </a:lnSpc>
              </a:pPr>
              <a:r>
                <a:rPr lang="en-US" sz="9499">
                  <a:solidFill>
                    <a:srgbClr val="000000"/>
                  </a:solidFill>
                  <a:latin typeface="Heading Now 71-78"/>
                </a:rPr>
                <a:t>DigiNote</a:t>
              </a:r>
            </a:p>
          </p:txBody>
        </p:sp>
      </p:grpSp>
      <p:grpSp>
        <p:nvGrpSpPr>
          <p:cNvPr id="19" name="Group 19"/>
          <p:cNvGrpSpPr/>
          <p:nvPr/>
        </p:nvGrpSpPr>
        <p:grpSpPr>
          <a:xfrm>
            <a:off x="1028700" y="8434603"/>
            <a:ext cx="4756684" cy="710667"/>
            <a:chOff x="0" y="0"/>
            <a:chExt cx="6342246" cy="947556"/>
          </a:xfrm>
        </p:grpSpPr>
        <p:sp>
          <p:nvSpPr>
            <p:cNvPr id="20" name="TextBox 20"/>
            <p:cNvSpPr txBox="1"/>
            <p:nvPr/>
          </p:nvSpPr>
          <p:spPr>
            <a:xfrm>
              <a:off x="0" y="-66675"/>
              <a:ext cx="6342246" cy="429895"/>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Heading Now 71-78"/>
                </a:rPr>
                <a:t>PRESENTED TO</a:t>
              </a:r>
            </a:p>
          </p:txBody>
        </p:sp>
        <p:sp>
          <p:nvSpPr>
            <p:cNvPr id="21" name="TextBox 21"/>
            <p:cNvSpPr txBox="1"/>
            <p:nvPr/>
          </p:nvSpPr>
          <p:spPr>
            <a:xfrm>
              <a:off x="0" y="463262"/>
              <a:ext cx="6342246" cy="484293"/>
            </a:xfrm>
            <a:prstGeom prst="rect">
              <a:avLst/>
            </a:prstGeom>
          </p:spPr>
          <p:txBody>
            <a:bodyPr lIns="0" tIns="0" rIns="0" bIns="0" rtlCol="0" anchor="t">
              <a:spAutoFit/>
            </a:bodyPr>
            <a:lstStyle/>
            <a:p>
              <a:pPr marL="0" lvl="0" indent="0" algn="l">
                <a:lnSpc>
                  <a:spcPts val="3079"/>
                </a:lnSpc>
              </a:pPr>
              <a:r>
                <a:rPr lang="en-US" sz="2199">
                  <a:solidFill>
                    <a:srgbClr val="000000"/>
                  </a:solidFill>
                  <a:latin typeface="Nunito Bold"/>
                </a:rPr>
                <a:t>Bangkit Academy 2023</a:t>
              </a:r>
            </a:p>
          </p:txBody>
        </p:sp>
      </p:grpSp>
      <p:grpSp>
        <p:nvGrpSpPr>
          <p:cNvPr id="22" name="Group 22"/>
          <p:cNvGrpSpPr/>
          <p:nvPr/>
        </p:nvGrpSpPr>
        <p:grpSpPr>
          <a:xfrm>
            <a:off x="6370878" y="8434603"/>
            <a:ext cx="4756684" cy="710667"/>
            <a:chOff x="0" y="0"/>
            <a:chExt cx="6342246" cy="947556"/>
          </a:xfrm>
        </p:grpSpPr>
        <p:sp>
          <p:nvSpPr>
            <p:cNvPr id="23" name="TextBox 23"/>
            <p:cNvSpPr txBox="1"/>
            <p:nvPr/>
          </p:nvSpPr>
          <p:spPr>
            <a:xfrm>
              <a:off x="0" y="-66675"/>
              <a:ext cx="6342246" cy="429895"/>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Heading Now 71-78"/>
                </a:rPr>
                <a:t>PRESENTED BY</a:t>
              </a:r>
            </a:p>
          </p:txBody>
        </p:sp>
        <p:sp>
          <p:nvSpPr>
            <p:cNvPr id="24" name="TextBox 24"/>
            <p:cNvSpPr txBox="1"/>
            <p:nvPr/>
          </p:nvSpPr>
          <p:spPr>
            <a:xfrm>
              <a:off x="0" y="463262"/>
              <a:ext cx="6342246" cy="484293"/>
            </a:xfrm>
            <a:prstGeom prst="rect">
              <a:avLst/>
            </a:prstGeom>
          </p:spPr>
          <p:txBody>
            <a:bodyPr lIns="0" tIns="0" rIns="0" bIns="0" rtlCol="0" anchor="t">
              <a:spAutoFit/>
            </a:bodyPr>
            <a:lstStyle/>
            <a:p>
              <a:pPr marL="0" lvl="0" indent="0" algn="l">
                <a:lnSpc>
                  <a:spcPts val="3079"/>
                </a:lnSpc>
              </a:pPr>
              <a:r>
                <a:rPr lang="en-US" sz="2199">
                  <a:solidFill>
                    <a:srgbClr val="000000"/>
                  </a:solidFill>
                  <a:latin typeface="Nunito Bold"/>
                </a:rPr>
                <a:t>C23-PC665</a:t>
              </a:r>
            </a:p>
          </p:txBody>
        </p:sp>
      </p:grpSp>
      <p:sp>
        <p:nvSpPr>
          <p:cNvPr id="25" name="TextBox 25"/>
          <p:cNvSpPr txBox="1"/>
          <p:nvPr/>
        </p:nvSpPr>
        <p:spPr>
          <a:xfrm>
            <a:off x="7258965" y="2559127"/>
            <a:ext cx="9525" cy="2711017"/>
          </a:xfrm>
          <a:prstGeom prst="rect">
            <a:avLst/>
          </a:prstGeom>
        </p:spPr>
        <p:txBody>
          <a:bodyPr lIns="0" tIns="0" rIns="0" bIns="0" rtlCol="0" anchor="t">
            <a:spAutoFit/>
          </a:bodyPr>
          <a:lstStyle/>
          <a:p>
            <a:pPr marL="0" lvl="0" indent="0" algn="ctr">
              <a:lnSpc>
                <a:spcPts val="19098"/>
              </a:lnSpc>
              <a:spcBef>
                <a:spcPct val="0"/>
              </a:spcBef>
            </a:pPr>
            <a:endParaRPr/>
          </a:p>
        </p:txBody>
      </p:sp>
      <p:sp>
        <p:nvSpPr>
          <p:cNvPr id="26" name="TextBox 26"/>
          <p:cNvSpPr txBox="1"/>
          <p:nvPr/>
        </p:nvSpPr>
        <p:spPr>
          <a:xfrm rot="-449580">
            <a:off x="11275496" y="4741105"/>
            <a:ext cx="3945218" cy="748066"/>
          </a:xfrm>
          <a:prstGeom prst="rect">
            <a:avLst/>
          </a:prstGeom>
        </p:spPr>
        <p:txBody>
          <a:bodyPr lIns="0" tIns="0" rIns="0" bIns="0" rtlCol="0" anchor="t">
            <a:spAutoFit/>
          </a:bodyPr>
          <a:lstStyle/>
          <a:p>
            <a:pPr algn="ctr">
              <a:lnSpc>
                <a:spcPts val="5666"/>
              </a:lnSpc>
            </a:pPr>
            <a:r>
              <a:rPr lang="en-US" sz="4533">
                <a:solidFill>
                  <a:srgbClr val="000000"/>
                </a:solidFill>
                <a:latin typeface="Yellowtail"/>
              </a:rPr>
              <a:t>DigiNote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27341"/>
            <a:chOff x="0" y="0"/>
            <a:chExt cx="4816593" cy="533950"/>
          </a:xfrm>
        </p:grpSpPr>
        <p:sp>
          <p:nvSpPr>
            <p:cNvPr id="3" name="Freeform 3"/>
            <p:cNvSpPr/>
            <p:nvPr/>
          </p:nvSpPr>
          <p:spPr>
            <a:xfrm>
              <a:off x="0" y="0"/>
              <a:ext cx="4816592" cy="533950"/>
            </a:xfrm>
            <a:custGeom>
              <a:avLst/>
              <a:gdLst/>
              <a:ahLst/>
              <a:cxnLst/>
              <a:rect l="l" t="t" r="r" b="b"/>
              <a:pathLst>
                <a:path w="4816592" h="533950">
                  <a:moveTo>
                    <a:pt x="0" y="0"/>
                  </a:moveTo>
                  <a:lnTo>
                    <a:pt x="4816592" y="0"/>
                  </a:lnTo>
                  <a:lnTo>
                    <a:pt x="4816592" y="533950"/>
                  </a:lnTo>
                  <a:lnTo>
                    <a:pt x="0" y="533950"/>
                  </a:lnTo>
                  <a:close/>
                </a:path>
              </a:pathLst>
            </a:custGeom>
            <a:solidFill>
              <a:srgbClr val="E0F7F8"/>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322960" y="2721813"/>
            <a:ext cx="7821040" cy="5929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Nunito Bold"/>
              </a:rPr>
              <a:t>Machine Learning Aspect</a:t>
            </a:r>
          </a:p>
          <a:p>
            <a:pPr>
              <a:lnSpc>
                <a:spcPts val="3919"/>
              </a:lnSpc>
              <a:spcBef>
                <a:spcPct val="0"/>
              </a:spcBef>
            </a:pPr>
            <a:endParaRPr lang="en-US" sz="2799">
              <a:solidFill>
                <a:srgbClr val="000000"/>
              </a:solidFill>
              <a:latin typeface="Nunito Bold"/>
            </a:endParaRPr>
          </a:p>
          <a:p>
            <a:pPr>
              <a:lnSpc>
                <a:spcPts val="3919"/>
              </a:lnSpc>
              <a:spcBef>
                <a:spcPct val="0"/>
              </a:spcBef>
            </a:pPr>
            <a:r>
              <a:rPr lang="en-US" sz="2799">
                <a:solidFill>
                  <a:srgbClr val="000000"/>
                </a:solidFill>
                <a:latin typeface="Nunito"/>
              </a:rPr>
              <a:t>Implementing CTC loss function to the OCR model instead of existing regular CNN/RNN model because of its ability to handle variable-length sequence-to-sequence mapping. </a:t>
            </a:r>
          </a:p>
          <a:p>
            <a:pPr>
              <a:lnSpc>
                <a:spcPts val="3919"/>
              </a:lnSpc>
              <a:spcBef>
                <a:spcPct val="0"/>
              </a:spcBef>
            </a:pPr>
            <a:endParaRPr lang="en-US" sz="2799">
              <a:solidFill>
                <a:srgbClr val="000000"/>
              </a:solidFill>
              <a:latin typeface="Nunito"/>
            </a:endParaRPr>
          </a:p>
          <a:p>
            <a:pPr>
              <a:lnSpc>
                <a:spcPts val="3919"/>
              </a:lnSpc>
              <a:spcBef>
                <a:spcPct val="0"/>
              </a:spcBef>
            </a:pPr>
            <a:r>
              <a:rPr lang="en-US" sz="2799">
                <a:solidFill>
                  <a:srgbClr val="000000"/>
                </a:solidFill>
                <a:latin typeface="Nunito"/>
              </a:rPr>
              <a:t>Which models can eliminate the need for explicit alignment, and learn to map complex input images to their corresponding textual representations.</a:t>
            </a:r>
          </a:p>
          <a:p>
            <a:pPr>
              <a:lnSpc>
                <a:spcPts val="3919"/>
              </a:lnSpc>
              <a:spcBef>
                <a:spcPct val="0"/>
              </a:spcBef>
            </a:pPr>
            <a:endParaRPr lang="en-US" sz="2799">
              <a:solidFill>
                <a:srgbClr val="000000"/>
              </a:solidFill>
              <a:latin typeface="Nunito"/>
            </a:endParaRPr>
          </a:p>
        </p:txBody>
      </p:sp>
      <p:sp>
        <p:nvSpPr>
          <p:cNvPr id="6" name="Freeform 6"/>
          <p:cNvSpPr/>
          <p:nvPr/>
        </p:nvSpPr>
        <p:spPr>
          <a:xfrm rot="2700000">
            <a:off x="-2716622" y="3879871"/>
            <a:ext cx="9872001" cy="6824021"/>
          </a:xfrm>
          <a:custGeom>
            <a:avLst/>
            <a:gdLst/>
            <a:ahLst/>
            <a:cxnLst/>
            <a:rect l="l" t="t" r="r" b="b"/>
            <a:pathLst>
              <a:path w="9872001" h="6824021">
                <a:moveTo>
                  <a:pt x="0" y="0"/>
                </a:moveTo>
                <a:lnTo>
                  <a:pt x="9872001" y="0"/>
                </a:lnTo>
                <a:lnTo>
                  <a:pt x="9872001" y="6824021"/>
                </a:lnTo>
                <a:lnTo>
                  <a:pt x="0" y="6824021"/>
                </a:lnTo>
                <a:lnTo>
                  <a:pt x="0" y="0"/>
                </a:lnTo>
                <a:close/>
              </a:path>
            </a:pathLst>
          </a:custGeom>
          <a:blipFill>
            <a:blip r:embed="rId2">
              <a:alphaModFix amt="30000"/>
            </a:blip>
            <a:stretch>
              <a:fillRect/>
            </a:stretch>
          </a:blipFill>
        </p:spPr>
      </p:sp>
      <p:grpSp>
        <p:nvGrpSpPr>
          <p:cNvPr id="7" name="Group 7"/>
          <p:cNvGrpSpPr/>
          <p:nvPr/>
        </p:nvGrpSpPr>
        <p:grpSpPr>
          <a:xfrm>
            <a:off x="17259300" y="9220138"/>
            <a:ext cx="1028700" cy="1102101"/>
            <a:chOff x="0" y="0"/>
            <a:chExt cx="270933" cy="290265"/>
          </a:xfrm>
        </p:grpSpPr>
        <p:sp>
          <p:nvSpPr>
            <p:cNvPr id="8" name="Freeform 8"/>
            <p:cNvSpPr/>
            <p:nvPr/>
          </p:nvSpPr>
          <p:spPr>
            <a:xfrm>
              <a:off x="0" y="0"/>
              <a:ext cx="270933" cy="290265"/>
            </a:xfrm>
            <a:custGeom>
              <a:avLst/>
              <a:gdLst/>
              <a:ahLst/>
              <a:cxnLst/>
              <a:rect l="l" t="t" r="r" b="b"/>
              <a:pathLst>
                <a:path w="270933" h="290265">
                  <a:moveTo>
                    <a:pt x="0" y="0"/>
                  </a:moveTo>
                  <a:lnTo>
                    <a:pt x="270933" y="0"/>
                  </a:lnTo>
                  <a:lnTo>
                    <a:pt x="270933" y="290265"/>
                  </a:lnTo>
                  <a:lnTo>
                    <a:pt x="0" y="290265"/>
                  </a:lnTo>
                  <a:close/>
                </a:path>
              </a:pathLst>
            </a:custGeom>
            <a:solidFill>
              <a:srgbClr val="FFE563"/>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05</a:t>
              </a:r>
            </a:p>
          </p:txBody>
        </p:sp>
      </p:grpSp>
      <p:grpSp>
        <p:nvGrpSpPr>
          <p:cNvPr id="10" name="Group 10"/>
          <p:cNvGrpSpPr>
            <a:grpSpLocks noChangeAspect="1"/>
          </p:cNvGrpSpPr>
          <p:nvPr/>
        </p:nvGrpSpPr>
        <p:grpSpPr>
          <a:xfrm>
            <a:off x="9408690" y="3415783"/>
            <a:ext cx="7850610" cy="4415913"/>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3384" r="-3384"/>
              </a:stretch>
            </a:blipFill>
          </p:spPr>
        </p:sp>
      </p:grpSp>
      <p:sp>
        <p:nvSpPr>
          <p:cNvPr id="12" name="TextBox 12"/>
          <p:cNvSpPr txBox="1"/>
          <p:nvPr/>
        </p:nvSpPr>
        <p:spPr>
          <a:xfrm>
            <a:off x="1322960" y="614362"/>
            <a:ext cx="15642080" cy="733425"/>
          </a:xfrm>
          <a:prstGeom prst="rect">
            <a:avLst/>
          </a:prstGeom>
        </p:spPr>
        <p:txBody>
          <a:bodyPr lIns="0" tIns="0" rIns="0" bIns="0" rtlCol="0" anchor="t">
            <a:spAutoFit/>
          </a:bodyPr>
          <a:lstStyle/>
          <a:p>
            <a:pPr algn="ctr">
              <a:lnSpc>
                <a:spcPts val="5040"/>
              </a:lnSpc>
            </a:pPr>
            <a:r>
              <a:rPr lang="en-US" sz="4200">
                <a:solidFill>
                  <a:srgbClr val="000000"/>
                </a:solidFill>
                <a:latin typeface="Heading Now 71-78"/>
              </a:rPr>
              <a:t>Implementation/Improvement and reasoning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27341"/>
            <a:chOff x="0" y="0"/>
            <a:chExt cx="4816593" cy="533950"/>
          </a:xfrm>
        </p:grpSpPr>
        <p:sp>
          <p:nvSpPr>
            <p:cNvPr id="3" name="Freeform 3"/>
            <p:cNvSpPr/>
            <p:nvPr/>
          </p:nvSpPr>
          <p:spPr>
            <a:xfrm>
              <a:off x="0" y="0"/>
              <a:ext cx="4816592" cy="533950"/>
            </a:xfrm>
            <a:custGeom>
              <a:avLst/>
              <a:gdLst/>
              <a:ahLst/>
              <a:cxnLst/>
              <a:rect l="l" t="t" r="r" b="b"/>
              <a:pathLst>
                <a:path w="4816592" h="533950">
                  <a:moveTo>
                    <a:pt x="0" y="0"/>
                  </a:moveTo>
                  <a:lnTo>
                    <a:pt x="4816592" y="0"/>
                  </a:lnTo>
                  <a:lnTo>
                    <a:pt x="4816592" y="533950"/>
                  </a:lnTo>
                  <a:lnTo>
                    <a:pt x="0" y="533950"/>
                  </a:lnTo>
                  <a:close/>
                </a:path>
              </a:pathLst>
            </a:custGeom>
            <a:solidFill>
              <a:srgbClr val="E0F7F8"/>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322960" y="2721813"/>
            <a:ext cx="15342499" cy="19672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Nunito Bold"/>
              </a:rPr>
              <a:t>Machine Learning Aspect</a:t>
            </a:r>
          </a:p>
          <a:p>
            <a:pPr>
              <a:lnSpc>
                <a:spcPts val="3919"/>
              </a:lnSpc>
              <a:spcBef>
                <a:spcPct val="0"/>
              </a:spcBef>
            </a:pPr>
            <a:r>
              <a:rPr lang="en-US" sz="2799">
                <a:solidFill>
                  <a:srgbClr val="000000"/>
                </a:solidFill>
                <a:latin typeface="Nunito"/>
              </a:rPr>
              <a:t>Implemented some pre-processing functions for the input images through few steps before data feeded to the model.</a:t>
            </a:r>
          </a:p>
          <a:p>
            <a:pPr>
              <a:lnSpc>
                <a:spcPts val="3919"/>
              </a:lnSpc>
              <a:spcBef>
                <a:spcPct val="0"/>
              </a:spcBef>
            </a:pPr>
            <a:endParaRPr lang="en-US" sz="2799">
              <a:solidFill>
                <a:srgbClr val="000000"/>
              </a:solidFill>
              <a:latin typeface="Nunito"/>
            </a:endParaRPr>
          </a:p>
        </p:txBody>
      </p:sp>
      <p:sp>
        <p:nvSpPr>
          <p:cNvPr id="6" name="Freeform 6"/>
          <p:cNvSpPr/>
          <p:nvPr/>
        </p:nvSpPr>
        <p:spPr>
          <a:xfrm rot="2700000">
            <a:off x="-2716622" y="3879871"/>
            <a:ext cx="9872001" cy="6824021"/>
          </a:xfrm>
          <a:custGeom>
            <a:avLst/>
            <a:gdLst/>
            <a:ahLst/>
            <a:cxnLst/>
            <a:rect l="l" t="t" r="r" b="b"/>
            <a:pathLst>
              <a:path w="9872001" h="6824021">
                <a:moveTo>
                  <a:pt x="0" y="0"/>
                </a:moveTo>
                <a:lnTo>
                  <a:pt x="9872001" y="0"/>
                </a:lnTo>
                <a:lnTo>
                  <a:pt x="9872001" y="6824021"/>
                </a:lnTo>
                <a:lnTo>
                  <a:pt x="0" y="6824021"/>
                </a:lnTo>
                <a:lnTo>
                  <a:pt x="0" y="0"/>
                </a:lnTo>
                <a:close/>
              </a:path>
            </a:pathLst>
          </a:custGeom>
          <a:blipFill>
            <a:blip r:embed="rId2">
              <a:alphaModFix amt="30000"/>
            </a:blip>
            <a:stretch>
              <a:fillRect/>
            </a:stretch>
          </a:blipFill>
        </p:spPr>
      </p:sp>
      <p:grpSp>
        <p:nvGrpSpPr>
          <p:cNvPr id="7" name="Group 7"/>
          <p:cNvGrpSpPr/>
          <p:nvPr/>
        </p:nvGrpSpPr>
        <p:grpSpPr>
          <a:xfrm>
            <a:off x="17259300" y="9220138"/>
            <a:ext cx="1028700" cy="1102101"/>
            <a:chOff x="0" y="0"/>
            <a:chExt cx="270933" cy="290265"/>
          </a:xfrm>
        </p:grpSpPr>
        <p:sp>
          <p:nvSpPr>
            <p:cNvPr id="8" name="Freeform 8"/>
            <p:cNvSpPr/>
            <p:nvPr/>
          </p:nvSpPr>
          <p:spPr>
            <a:xfrm>
              <a:off x="0" y="0"/>
              <a:ext cx="270933" cy="290265"/>
            </a:xfrm>
            <a:custGeom>
              <a:avLst/>
              <a:gdLst/>
              <a:ahLst/>
              <a:cxnLst/>
              <a:rect l="l" t="t" r="r" b="b"/>
              <a:pathLst>
                <a:path w="270933" h="290265">
                  <a:moveTo>
                    <a:pt x="0" y="0"/>
                  </a:moveTo>
                  <a:lnTo>
                    <a:pt x="270933" y="0"/>
                  </a:lnTo>
                  <a:lnTo>
                    <a:pt x="270933" y="290265"/>
                  </a:lnTo>
                  <a:lnTo>
                    <a:pt x="0" y="290265"/>
                  </a:lnTo>
                  <a:close/>
                </a:path>
              </a:pathLst>
            </a:custGeom>
            <a:solidFill>
              <a:srgbClr val="FFE563"/>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06</a:t>
              </a:r>
            </a:p>
          </p:txBody>
        </p:sp>
      </p:grpSp>
      <p:grpSp>
        <p:nvGrpSpPr>
          <p:cNvPr id="10" name="Group 10"/>
          <p:cNvGrpSpPr>
            <a:grpSpLocks noChangeAspect="1"/>
          </p:cNvGrpSpPr>
          <p:nvPr/>
        </p:nvGrpSpPr>
        <p:grpSpPr>
          <a:xfrm>
            <a:off x="3569863" y="4689044"/>
            <a:ext cx="2793748" cy="4190622"/>
            <a:chOff x="0" y="0"/>
            <a:chExt cx="6350000" cy="9525000"/>
          </a:xfrm>
        </p:grpSpPr>
        <p:sp>
          <p:nvSpPr>
            <p:cNvPr id="11" name="Freeform 1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106964" t="-5646" r="-100235" b="-9553"/>
              </a:stretch>
            </a:blipFill>
          </p:spPr>
        </p:sp>
      </p:grpSp>
      <p:grpSp>
        <p:nvGrpSpPr>
          <p:cNvPr id="12" name="Group 12"/>
          <p:cNvGrpSpPr>
            <a:grpSpLocks noChangeAspect="1"/>
          </p:cNvGrpSpPr>
          <p:nvPr/>
        </p:nvGrpSpPr>
        <p:grpSpPr>
          <a:xfrm>
            <a:off x="7747126" y="4689044"/>
            <a:ext cx="2793748" cy="4190622"/>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94105" t="-666" r="-88461" b="-5296"/>
              </a:stretch>
            </a:blipFill>
          </p:spPr>
        </p:sp>
      </p:grpSp>
      <p:grpSp>
        <p:nvGrpSpPr>
          <p:cNvPr id="14" name="Group 14"/>
          <p:cNvGrpSpPr>
            <a:grpSpLocks noChangeAspect="1"/>
          </p:cNvGrpSpPr>
          <p:nvPr/>
        </p:nvGrpSpPr>
        <p:grpSpPr>
          <a:xfrm>
            <a:off x="11921999" y="4689044"/>
            <a:ext cx="2793748" cy="4190622"/>
            <a:chOff x="0" y="0"/>
            <a:chExt cx="6350000" cy="9525000"/>
          </a:xfrm>
        </p:grpSpPr>
        <p:sp>
          <p:nvSpPr>
            <p:cNvPr id="15" name="Freeform 1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94105" t="-1570" r="-88461" b="-4391"/>
              </a:stretch>
            </a:blipFill>
          </p:spPr>
        </p:sp>
      </p:grpSp>
      <p:sp>
        <p:nvSpPr>
          <p:cNvPr id="16" name="Freeform 16"/>
          <p:cNvSpPr/>
          <p:nvPr/>
        </p:nvSpPr>
        <p:spPr>
          <a:xfrm>
            <a:off x="6527805" y="6562118"/>
            <a:ext cx="1055127" cy="444472"/>
          </a:xfrm>
          <a:custGeom>
            <a:avLst/>
            <a:gdLst/>
            <a:ahLst/>
            <a:cxnLst/>
            <a:rect l="l" t="t" r="r" b="b"/>
            <a:pathLst>
              <a:path w="1055127" h="444472">
                <a:moveTo>
                  <a:pt x="0" y="0"/>
                </a:moveTo>
                <a:lnTo>
                  <a:pt x="1055127" y="0"/>
                </a:lnTo>
                <a:lnTo>
                  <a:pt x="1055127" y="444473"/>
                </a:lnTo>
                <a:lnTo>
                  <a:pt x="0" y="444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1322960" y="614362"/>
            <a:ext cx="15642080" cy="733425"/>
          </a:xfrm>
          <a:prstGeom prst="rect">
            <a:avLst/>
          </a:prstGeom>
        </p:spPr>
        <p:txBody>
          <a:bodyPr lIns="0" tIns="0" rIns="0" bIns="0" rtlCol="0" anchor="t">
            <a:spAutoFit/>
          </a:bodyPr>
          <a:lstStyle/>
          <a:p>
            <a:pPr algn="ctr">
              <a:lnSpc>
                <a:spcPts val="5040"/>
              </a:lnSpc>
            </a:pPr>
            <a:r>
              <a:rPr lang="en-US" sz="4200">
                <a:solidFill>
                  <a:srgbClr val="000000"/>
                </a:solidFill>
                <a:latin typeface="Heading Now 71-78"/>
              </a:rPr>
              <a:t>Implementation/Improvement and reasoning</a:t>
            </a:r>
          </a:p>
        </p:txBody>
      </p:sp>
      <p:sp>
        <p:nvSpPr>
          <p:cNvPr id="18" name="Freeform 18"/>
          <p:cNvSpPr/>
          <p:nvPr/>
        </p:nvSpPr>
        <p:spPr>
          <a:xfrm>
            <a:off x="10702799" y="6562118"/>
            <a:ext cx="1055127" cy="444472"/>
          </a:xfrm>
          <a:custGeom>
            <a:avLst/>
            <a:gdLst/>
            <a:ahLst/>
            <a:cxnLst/>
            <a:rect l="l" t="t" r="r" b="b"/>
            <a:pathLst>
              <a:path w="1055127" h="444472">
                <a:moveTo>
                  <a:pt x="0" y="0"/>
                </a:moveTo>
                <a:lnTo>
                  <a:pt x="1055127" y="0"/>
                </a:lnTo>
                <a:lnTo>
                  <a:pt x="1055127" y="444473"/>
                </a:lnTo>
                <a:lnTo>
                  <a:pt x="0" y="444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3939155" y="9027049"/>
            <a:ext cx="2015420" cy="348078"/>
          </a:xfrm>
          <a:prstGeom prst="rect">
            <a:avLst/>
          </a:prstGeom>
        </p:spPr>
        <p:txBody>
          <a:bodyPr lIns="0" tIns="0" rIns="0" bIns="0" rtlCol="0" anchor="t">
            <a:spAutoFit/>
          </a:bodyPr>
          <a:lstStyle/>
          <a:p>
            <a:pPr algn="ctr">
              <a:lnSpc>
                <a:spcPts val="2864"/>
              </a:lnSpc>
              <a:spcBef>
                <a:spcPct val="0"/>
              </a:spcBef>
            </a:pPr>
            <a:r>
              <a:rPr lang="en-US" sz="2046">
                <a:solidFill>
                  <a:srgbClr val="000000"/>
                </a:solidFill>
                <a:latin typeface="Nunito Bold"/>
              </a:rPr>
              <a:t>Page Detection</a:t>
            </a:r>
          </a:p>
        </p:txBody>
      </p:sp>
      <p:sp>
        <p:nvSpPr>
          <p:cNvPr id="20" name="TextBox 20"/>
          <p:cNvSpPr txBox="1"/>
          <p:nvPr/>
        </p:nvSpPr>
        <p:spPr>
          <a:xfrm>
            <a:off x="8122313" y="9027049"/>
            <a:ext cx="2015420" cy="348078"/>
          </a:xfrm>
          <a:prstGeom prst="rect">
            <a:avLst/>
          </a:prstGeom>
        </p:spPr>
        <p:txBody>
          <a:bodyPr lIns="0" tIns="0" rIns="0" bIns="0" rtlCol="0" anchor="t">
            <a:spAutoFit/>
          </a:bodyPr>
          <a:lstStyle/>
          <a:p>
            <a:pPr algn="ctr">
              <a:lnSpc>
                <a:spcPts val="2864"/>
              </a:lnSpc>
              <a:spcBef>
                <a:spcPct val="0"/>
              </a:spcBef>
            </a:pPr>
            <a:r>
              <a:rPr lang="en-US" sz="2046">
                <a:solidFill>
                  <a:srgbClr val="000000"/>
                </a:solidFill>
                <a:latin typeface="Nunito Bold"/>
              </a:rPr>
              <a:t>Apply Filter</a:t>
            </a:r>
          </a:p>
        </p:txBody>
      </p:sp>
      <p:sp>
        <p:nvSpPr>
          <p:cNvPr id="21" name="TextBox 21"/>
          <p:cNvSpPr txBox="1"/>
          <p:nvPr/>
        </p:nvSpPr>
        <p:spPr>
          <a:xfrm>
            <a:off x="12309434" y="9027049"/>
            <a:ext cx="2015420" cy="348078"/>
          </a:xfrm>
          <a:prstGeom prst="rect">
            <a:avLst/>
          </a:prstGeom>
        </p:spPr>
        <p:txBody>
          <a:bodyPr lIns="0" tIns="0" rIns="0" bIns="0" rtlCol="0" anchor="t">
            <a:spAutoFit/>
          </a:bodyPr>
          <a:lstStyle/>
          <a:p>
            <a:pPr algn="ctr">
              <a:lnSpc>
                <a:spcPts val="2864"/>
              </a:lnSpc>
              <a:spcBef>
                <a:spcPct val="0"/>
              </a:spcBef>
            </a:pPr>
            <a:r>
              <a:rPr lang="en-US" sz="2046">
                <a:solidFill>
                  <a:srgbClr val="000000"/>
                </a:solidFill>
                <a:latin typeface="Nunito Bold"/>
              </a:rPr>
              <a:t>Word Detection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10543421" y="70041"/>
            <a:ext cx="13431757" cy="10963672"/>
          </a:xfrm>
          <a:custGeom>
            <a:avLst/>
            <a:gdLst/>
            <a:ahLst/>
            <a:cxnLst/>
            <a:rect l="l" t="t" r="r" b="b"/>
            <a:pathLst>
              <a:path w="13431757" h="10963672">
                <a:moveTo>
                  <a:pt x="0" y="0"/>
                </a:moveTo>
                <a:lnTo>
                  <a:pt x="13431758" y="0"/>
                </a:lnTo>
                <a:lnTo>
                  <a:pt x="13431758" y="10963672"/>
                </a:lnTo>
                <a:lnTo>
                  <a:pt x="0" y="10963672"/>
                </a:lnTo>
                <a:lnTo>
                  <a:pt x="0" y="0"/>
                </a:lnTo>
                <a:close/>
              </a:path>
            </a:pathLst>
          </a:custGeom>
          <a:blipFill>
            <a:blip r:embed="rId2">
              <a:alphaModFix amt="40000"/>
            </a:blip>
            <a:stretch>
              <a:fillRect/>
            </a:stretch>
          </a:blipFill>
        </p:spPr>
      </p:sp>
      <p:sp>
        <p:nvSpPr>
          <p:cNvPr id="3" name="Freeform 3"/>
          <p:cNvSpPr/>
          <p:nvPr/>
        </p:nvSpPr>
        <p:spPr>
          <a:xfrm>
            <a:off x="1028700" y="1845454"/>
            <a:ext cx="13202979" cy="7412846"/>
          </a:xfrm>
          <a:custGeom>
            <a:avLst/>
            <a:gdLst/>
            <a:ahLst/>
            <a:cxnLst/>
            <a:rect l="l" t="t" r="r" b="b"/>
            <a:pathLst>
              <a:path w="13202979" h="7412846">
                <a:moveTo>
                  <a:pt x="0" y="0"/>
                </a:moveTo>
                <a:lnTo>
                  <a:pt x="13202979" y="0"/>
                </a:lnTo>
                <a:lnTo>
                  <a:pt x="13202979" y="7412846"/>
                </a:lnTo>
                <a:lnTo>
                  <a:pt x="0" y="7412846"/>
                </a:lnTo>
                <a:lnTo>
                  <a:pt x="0" y="0"/>
                </a:lnTo>
                <a:close/>
              </a:path>
            </a:pathLst>
          </a:custGeom>
          <a:blipFill>
            <a:blip r:embed="rId3"/>
            <a:stretch>
              <a:fillRect/>
            </a:stretch>
          </a:blipFill>
        </p:spPr>
      </p:sp>
      <p:sp>
        <p:nvSpPr>
          <p:cNvPr id="4" name="TextBox 4"/>
          <p:cNvSpPr txBox="1"/>
          <p:nvPr/>
        </p:nvSpPr>
        <p:spPr>
          <a:xfrm>
            <a:off x="1028700" y="447628"/>
            <a:ext cx="7201831" cy="1790700"/>
          </a:xfrm>
          <a:prstGeom prst="rect">
            <a:avLst/>
          </a:prstGeom>
        </p:spPr>
        <p:txBody>
          <a:bodyPr lIns="0" tIns="0" rIns="0" bIns="0" rtlCol="0" anchor="t">
            <a:spAutoFit/>
          </a:bodyPr>
          <a:lstStyle/>
          <a:p>
            <a:pPr>
              <a:lnSpc>
                <a:spcPts val="6599"/>
              </a:lnSpc>
            </a:pPr>
            <a:r>
              <a:rPr lang="en-US" sz="5499" spc="-109">
                <a:solidFill>
                  <a:srgbClr val="000000"/>
                </a:solidFill>
                <a:latin typeface="Heading Now 71-78"/>
              </a:rPr>
              <a:t>Cloud Environment</a:t>
            </a:r>
          </a:p>
          <a:p>
            <a:pPr>
              <a:lnSpc>
                <a:spcPts val="6599"/>
              </a:lnSpc>
            </a:pPr>
            <a:endParaRPr lang="en-US" sz="5499" spc="-109">
              <a:solidFill>
                <a:srgbClr val="000000"/>
              </a:solidFill>
              <a:latin typeface="Heading Now 71-78"/>
            </a:endParaRPr>
          </a:p>
        </p:txBody>
      </p:sp>
      <p:grpSp>
        <p:nvGrpSpPr>
          <p:cNvPr id="5" name="Group 5"/>
          <p:cNvGrpSpPr/>
          <p:nvPr/>
        </p:nvGrpSpPr>
        <p:grpSpPr>
          <a:xfrm>
            <a:off x="17259300" y="9220138"/>
            <a:ext cx="1028700" cy="1066862"/>
            <a:chOff x="0" y="0"/>
            <a:chExt cx="270933" cy="280984"/>
          </a:xfrm>
        </p:grpSpPr>
        <p:sp>
          <p:nvSpPr>
            <p:cNvPr id="6" name="Freeform 6"/>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14</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20138"/>
            <a:ext cx="1028700" cy="1102101"/>
            <a:chOff x="0" y="0"/>
            <a:chExt cx="270933" cy="290265"/>
          </a:xfrm>
        </p:grpSpPr>
        <p:sp>
          <p:nvSpPr>
            <p:cNvPr id="3" name="Freeform 3"/>
            <p:cNvSpPr/>
            <p:nvPr/>
          </p:nvSpPr>
          <p:spPr>
            <a:xfrm>
              <a:off x="0" y="0"/>
              <a:ext cx="270933" cy="290265"/>
            </a:xfrm>
            <a:custGeom>
              <a:avLst/>
              <a:gdLst/>
              <a:ahLst/>
              <a:cxnLst/>
              <a:rect l="l" t="t" r="r" b="b"/>
              <a:pathLst>
                <a:path w="270933" h="290265">
                  <a:moveTo>
                    <a:pt x="0" y="0"/>
                  </a:moveTo>
                  <a:lnTo>
                    <a:pt x="270933" y="0"/>
                  </a:lnTo>
                  <a:lnTo>
                    <a:pt x="270933" y="290265"/>
                  </a:lnTo>
                  <a:lnTo>
                    <a:pt x="0" y="290265"/>
                  </a:lnTo>
                  <a:close/>
                </a:path>
              </a:pathLst>
            </a:custGeom>
            <a:solidFill>
              <a:srgbClr val="FFE563"/>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08</a:t>
              </a:r>
            </a:p>
          </p:txBody>
        </p:sp>
      </p:grpSp>
      <p:grpSp>
        <p:nvGrpSpPr>
          <p:cNvPr id="5" name="Group 5"/>
          <p:cNvGrpSpPr>
            <a:grpSpLocks noChangeAspect="1"/>
          </p:cNvGrpSpPr>
          <p:nvPr/>
        </p:nvGrpSpPr>
        <p:grpSpPr>
          <a:xfrm>
            <a:off x="7233278" y="2453914"/>
            <a:ext cx="3346511" cy="6621648"/>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8" r="-8"/>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5" name="TextBox 15"/>
          <p:cNvSpPr txBox="1"/>
          <p:nvPr/>
        </p:nvSpPr>
        <p:spPr>
          <a:xfrm>
            <a:off x="5478720" y="18197"/>
            <a:ext cx="7330560" cy="1200659"/>
          </a:xfrm>
          <a:prstGeom prst="rect">
            <a:avLst/>
          </a:prstGeom>
        </p:spPr>
        <p:txBody>
          <a:bodyPr lIns="0" tIns="0" rIns="0" bIns="0" rtlCol="0" anchor="t">
            <a:spAutoFit/>
          </a:bodyPr>
          <a:lstStyle/>
          <a:p>
            <a:pPr algn="ctr">
              <a:lnSpc>
                <a:spcPts val="8104"/>
              </a:lnSpc>
            </a:pPr>
            <a:r>
              <a:rPr lang="en-US" sz="6753">
                <a:solidFill>
                  <a:srgbClr val="000000"/>
                </a:solidFill>
                <a:latin typeface="Heading Now 71-78"/>
              </a:rPr>
              <a:t>App Overview</a:t>
            </a:r>
          </a:p>
        </p:txBody>
      </p:sp>
      <p:grpSp>
        <p:nvGrpSpPr>
          <p:cNvPr id="16" name="Group 16"/>
          <p:cNvGrpSpPr>
            <a:grpSpLocks noChangeAspect="1"/>
          </p:cNvGrpSpPr>
          <p:nvPr/>
        </p:nvGrpSpPr>
        <p:grpSpPr>
          <a:xfrm>
            <a:off x="3353355" y="6088729"/>
            <a:ext cx="1746323" cy="3455400"/>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 r="-8"/>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6" name="Group 26"/>
          <p:cNvGrpSpPr>
            <a:grpSpLocks noChangeAspect="1"/>
          </p:cNvGrpSpPr>
          <p:nvPr/>
        </p:nvGrpSpPr>
        <p:grpSpPr>
          <a:xfrm>
            <a:off x="12713389" y="1539516"/>
            <a:ext cx="1722906" cy="3409066"/>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8" r="-8"/>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6" name="Group 36"/>
          <p:cNvGrpSpPr>
            <a:grpSpLocks noChangeAspect="1"/>
          </p:cNvGrpSpPr>
          <p:nvPr/>
        </p:nvGrpSpPr>
        <p:grpSpPr>
          <a:xfrm>
            <a:off x="3342571" y="1539516"/>
            <a:ext cx="1756907" cy="3476343"/>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8" r="-8"/>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6" name="Group 46"/>
          <p:cNvGrpSpPr>
            <a:grpSpLocks noChangeAspect="1"/>
          </p:cNvGrpSpPr>
          <p:nvPr/>
        </p:nvGrpSpPr>
        <p:grpSpPr>
          <a:xfrm>
            <a:off x="12713389" y="6078007"/>
            <a:ext cx="1751742" cy="3466122"/>
            <a:chOff x="0" y="0"/>
            <a:chExt cx="2620010" cy="5184140"/>
          </a:xfrm>
        </p:grpSpPr>
        <p:sp>
          <p:nvSpPr>
            <p:cNvPr id="47" name="Freeform 4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8" name="Freeform 4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8" r="-8"/>
              </a:stretch>
            </a:blipFill>
          </p:spPr>
        </p:sp>
        <p:sp>
          <p:nvSpPr>
            <p:cNvPr id="49" name="Freeform 4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0" name="Freeform 5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1" name="Freeform 5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2" name="Freeform 5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3" name="Freeform 5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4" name="Freeform 5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5" name="Freeform 5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56" name="TextBox 56"/>
          <p:cNvSpPr txBox="1"/>
          <p:nvPr/>
        </p:nvSpPr>
        <p:spPr>
          <a:xfrm>
            <a:off x="1230895" y="7702129"/>
            <a:ext cx="1511601" cy="927783"/>
          </a:xfrm>
          <a:prstGeom prst="rect">
            <a:avLst/>
          </a:prstGeom>
        </p:spPr>
        <p:txBody>
          <a:bodyPr lIns="0" tIns="0" rIns="0" bIns="0" rtlCol="0" anchor="t">
            <a:spAutoFit/>
          </a:bodyPr>
          <a:lstStyle/>
          <a:p>
            <a:pPr algn="ctr">
              <a:lnSpc>
                <a:spcPts val="3462"/>
              </a:lnSpc>
            </a:pPr>
            <a:r>
              <a:rPr lang="en-US" sz="2473">
                <a:solidFill>
                  <a:srgbClr val="000000"/>
                </a:solidFill>
                <a:latin typeface="Heading Now 71-78"/>
              </a:rPr>
              <a:t>LOGIN/</a:t>
            </a:r>
          </a:p>
          <a:p>
            <a:pPr algn="ctr">
              <a:lnSpc>
                <a:spcPts val="3462"/>
              </a:lnSpc>
              <a:spcBef>
                <a:spcPct val="0"/>
              </a:spcBef>
            </a:pPr>
            <a:r>
              <a:rPr lang="en-US" sz="2473">
                <a:solidFill>
                  <a:srgbClr val="000000"/>
                </a:solidFill>
                <a:latin typeface="Heading Now 71-78"/>
              </a:rPr>
              <a:t>SIGNUP</a:t>
            </a:r>
          </a:p>
        </p:txBody>
      </p:sp>
      <p:sp>
        <p:nvSpPr>
          <p:cNvPr id="57" name="TextBox 57"/>
          <p:cNvSpPr txBox="1"/>
          <p:nvPr/>
        </p:nvSpPr>
        <p:spPr>
          <a:xfrm>
            <a:off x="1142720" y="3129749"/>
            <a:ext cx="1599776" cy="944651"/>
          </a:xfrm>
          <a:prstGeom prst="rect">
            <a:avLst/>
          </a:prstGeom>
        </p:spPr>
        <p:txBody>
          <a:bodyPr lIns="0" tIns="0" rIns="0" bIns="0" rtlCol="0" anchor="t">
            <a:spAutoFit/>
          </a:bodyPr>
          <a:lstStyle/>
          <a:p>
            <a:pPr algn="ctr">
              <a:lnSpc>
                <a:spcPts val="3582"/>
              </a:lnSpc>
              <a:spcBef>
                <a:spcPct val="0"/>
              </a:spcBef>
            </a:pPr>
            <a:r>
              <a:rPr lang="en-US" sz="2559">
                <a:solidFill>
                  <a:srgbClr val="000000"/>
                </a:solidFill>
                <a:latin typeface="Heading Now 71-78"/>
              </a:rPr>
              <a:t>NOTE EDITING</a:t>
            </a:r>
          </a:p>
        </p:txBody>
      </p:sp>
      <p:sp>
        <p:nvSpPr>
          <p:cNvPr id="58" name="TextBox 58"/>
          <p:cNvSpPr txBox="1"/>
          <p:nvPr/>
        </p:nvSpPr>
        <p:spPr>
          <a:xfrm>
            <a:off x="15036370" y="2681307"/>
            <a:ext cx="1964189" cy="1393092"/>
          </a:xfrm>
          <a:prstGeom prst="rect">
            <a:avLst/>
          </a:prstGeom>
        </p:spPr>
        <p:txBody>
          <a:bodyPr lIns="0" tIns="0" rIns="0" bIns="0" rtlCol="0" anchor="t">
            <a:spAutoFit/>
          </a:bodyPr>
          <a:lstStyle/>
          <a:p>
            <a:pPr algn="ctr">
              <a:lnSpc>
                <a:spcPts val="3540"/>
              </a:lnSpc>
              <a:spcBef>
                <a:spcPct val="0"/>
              </a:spcBef>
            </a:pPr>
            <a:r>
              <a:rPr lang="en-US" sz="2528">
                <a:solidFill>
                  <a:srgbClr val="000000"/>
                </a:solidFill>
                <a:latin typeface="Heading Now 71-78"/>
              </a:rPr>
              <a:t>VIEW ORIGINAL NOTE</a:t>
            </a:r>
          </a:p>
        </p:txBody>
      </p:sp>
      <p:sp>
        <p:nvSpPr>
          <p:cNvPr id="59" name="TextBox 59"/>
          <p:cNvSpPr txBox="1"/>
          <p:nvPr/>
        </p:nvSpPr>
        <p:spPr>
          <a:xfrm>
            <a:off x="15091694" y="7237471"/>
            <a:ext cx="1650396" cy="944767"/>
          </a:xfrm>
          <a:prstGeom prst="rect">
            <a:avLst/>
          </a:prstGeom>
        </p:spPr>
        <p:txBody>
          <a:bodyPr lIns="0" tIns="0" rIns="0" bIns="0" rtlCol="0" anchor="t">
            <a:spAutoFit/>
          </a:bodyPr>
          <a:lstStyle/>
          <a:p>
            <a:pPr algn="ctr">
              <a:lnSpc>
                <a:spcPts val="3576"/>
              </a:lnSpc>
              <a:spcBef>
                <a:spcPct val="0"/>
              </a:spcBef>
            </a:pPr>
            <a:r>
              <a:rPr lang="en-US" sz="2554">
                <a:solidFill>
                  <a:srgbClr val="000000"/>
                </a:solidFill>
                <a:latin typeface="Heading Now 71-78"/>
              </a:rPr>
              <a:t>NOTE CAPTURE</a:t>
            </a:r>
          </a:p>
        </p:txBody>
      </p:sp>
      <p:sp>
        <p:nvSpPr>
          <p:cNvPr id="60" name="AutoShape 60"/>
          <p:cNvSpPr/>
          <p:nvPr/>
        </p:nvSpPr>
        <p:spPr>
          <a:xfrm>
            <a:off x="5080742" y="3277687"/>
            <a:ext cx="2188224" cy="2487051"/>
          </a:xfrm>
          <a:prstGeom prst="line">
            <a:avLst/>
          </a:prstGeom>
          <a:ln w="38100" cap="flat">
            <a:solidFill>
              <a:srgbClr val="000000"/>
            </a:solidFill>
            <a:prstDash val="solid"/>
            <a:headEnd type="none" w="sm" len="sm"/>
            <a:tailEnd type="none" w="sm" len="sm"/>
          </a:ln>
        </p:spPr>
      </p:sp>
      <p:sp>
        <p:nvSpPr>
          <p:cNvPr id="61" name="AutoShape 61"/>
          <p:cNvSpPr/>
          <p:nvPr/>
        </p:nvSpPr>
        <p:spPr>
          <a:xfrm flipV="1">
            <a:off x="5081055" y="5764738"/>
            <a:ext cx="2187910" cy="2051691"/>
          </a:xfrm>
          <a:prstGeom prst="line">
            <a:avLst/>
          </a:prstGeom>
          <a:ln w="38100" cap="flat">
            <a:solidFill>
              <a:srgbClr val="000000"/>
            </a:solidFill>
            <a:prstDash val="solid"/>
            <a:headEnd type="none" w="sm" len="sm"/>
            <a:tailEnd type="none" w="sm" len="sm"/>
          </a:ln>
        </p:spPr>
      </p:sp>
      <p:sp>
        <p:nvSpPr>
          <p:cNvPr id="62" name="AutoShape 62"/>
          <p:cNvSpPr/>
          <p:nvPr/>
        </p:nvSpPr>
        <p:spPr>
          <a:xfrm flipV="1">
            <a:off x="10544102" y="3244049"/>
            <a:ext cx="2187661" cy="2520689"/>
          </a:xfrm>
          <a:prstGeom prst="line">
            <a:avLst/>
          </a:prstGeom>
          <a:ln w="38100" cap="flat">
            <a:solidFill>
              <a:srgbClr val="000000"/>
            </a:solidFill>
            <a:prstDash val="solid"/>
            <a:headEnd type="none" w="sm" len="sm"/>
            <a:tailEnd type="none" w="sm" len="sm"/>
          </a:ln>
        </p:spPr>
      </p:sp>
      <p:sp>
        <p:nvSpPr>
          <p:cNvPr id="63" name="AutoShape 63"/>
          <p:cNvSpPr/>
          <p:nvPr/>
        </p:nvSpPr>
        <p:spPr>
          <a:xfrm>
            <a:off x="10544102" y="5764738"/>
            <a:ext cx="2187968" cy="204633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90900"/>
            <a:chOff x="0" y="0"/>
            <a:chExt cx="4816593" cy="550690"/>
          </a:xfrm>
        </p:grpSpPr>
        <p:sp>
          <p:nvSpPr>
            <p:cNvPr id="3" name="Freeform 3"/>
            <p:cNvSpPr/>
            <p:nvPr/>
          </p:nvSpPr>
          <p:spPr>
            <a:xfrm>
              <a:off x="0" y="0"/>
              <a:ext cx="4816592" cy="550690"/>
            </a:xfrm>
            <a:custGeom>
              <a:avLst/>
              <a:gdLst/>
              <a:ahLst/>
              <a:cxnLst/>
              <a:rect l="l" t="t" r="r" b="b"/>
              <a:pathLst>
                <a:path w="4816592" h="550690">
                  <a:moveTo>
                    <a:pt x="0" y="0"/>
                  </a:moveTo>
                  <a:lnTo>
                    <a:pt x="4816592" y="0"/>
                  </a:lnTo>
                  <a:lnTo>
                    <a:pt x="4816592" y="550690"/>
                  </a:lnTo>
                  <a:lnTo>
                    <a:pt x="0" y="550690"/>
                  </a:lnTo>
                  <a:close/>
                </a:path>
              </a:pathLst>
            </a:custGeom>
            <a:solidFill>
              <a:srgbClr val="E0F7F8">
                <a:alpha val="83922"/>
              </a:srgbClr>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408499" y="2577786"/>
            <a:ext cx="4659698" cy="1559007"/>
          </a:xfrm>
          <a:custGeom>
            <a:avLst/>
            <a:gdLst/>
            <a:ahLst/>
            <a:cxnLst/>
            <a:rect l="l" t="t" r="r" b="b"/>
            <a:pathLst>
              <a:path w="4659698" h="1559007">
                <a:moveTo>
                  <a:pt x="0" y="0"/>
                </a:moveTo>
                <a:lnTo>
                  <a:pt x="4659698" y="0"/>
                </a:lnTo>
                <a:lnTo>
                  <a:pt x="4659698" y="1559007"/>
                </a:lnTo>
                <a:lnTo>
                  <a:pt x="0" y="1559007"/>
                </a:lnTo>
                <a:lnTo>
                  <a:pt x="0" y="0"/>
                </a:lnTo>
                <a:close/>
              </a:path>
            </a:pathLst>
          </a:custGeom>
          <a:blipFill>
            <a:blip r:embed="rId2"/>
            <a:stretch>
              <a:fillRect/>
            </a:stretch>
          </a:blipFill>
        </p:spPr>
      </p:sp>
      <p:sp>
        <p:nvSpPr>
          <p:cNvPr id="6" name="Freeform 6"/>
          <p:cNvSpPr/>
          <p:nvPr/>
        </p:nvSpPr>
        <p:spPr>
          <a:xfrm>
            <a:off x="13458708" y="2772411"/>
            <a:ext cx="1957666" cy="1974117"/>
          </a:xfrm>
          <a:custGeom>
            <a:avLst/>
            <a:gdLst/>
            <a:ahLst/>
            <a:cxnLst/>
            <a:rect l="l" t="t" r="r" b="b"/>
            <a:pathLst>
              <a:path w="1957666" h="1974117">
                <a:moveTo>
                  <a:pt x="0" y="0"/>
                </a:moveTo>
                <a:lnTo>
                  <a:pt x="1957666" y="0"/>
                </a:lnTo>
                <a:lnTo>
                  <a:pt x="1957666" y="1974117"/>
                </a:lnTo>
                <a:lnTo>
                  <a:pt x="0" y="1974117"/>
                </a:lnTo>
                <a:lnTo>
                  <a:pt x="0" y="0"/>
                </a:lnTo>
                <a:close/>
              </a:path>
            </a:pathLst>
          </a:custGeom>
          <a:blipFill>
            <a:blip r:embed="rId3"/>
            <a:stretch>
              <a:fillRect/>
            </a:stretch>
          </a:blipFill>
        </p:spPr>
      </p:sp>
      <p:sp>
        <p:nvSpPr>
          <p:cNvPr id="7" name="Freeform 7"/>
          <p:cNvSpPr/>
          <p:nvPr/>
        </p:nvSpPr>
        <p:spPr>
          <a:xfrm>
            <a:off x="6854929" y="2186150"/>
            <a:ext cx="4574953" cy="2829080"/>
          </a:xfrm>
          <a:custGeom>
            <a:avLst/>
            <a:gdLst/>
            <a:ahLst/>
            <a:cxnLst/>
            <a:rect l="l" t="t" r="r" b="b"/>
            <a:pathLst>
              <a:path w="4574953" h="2829080">
                <a:moveTo>
                  <a:pt x="0" y="0"/>
                </a:moveTo>
                <a:lnTo>
                  <a:pt x="4574954" y="0"/>
                </a:lnTo>
                <a:lnTo>
                  <a:pt x="4574954" y="2829079"/>
                </a:lnTo>
                <a:lnTo>
                  <a:pt x="0" y="2829079"/>
                </a:lnTo>
                <a:lnTo>
                  <a:pt x="0" y="0"/>
                </a:lnTo>
                <a:close/>
              </a:path>
            </a:pathLst>
          </a:custGeom>
          <a:blipFill>
            <a:blip r:embed="rId4"/>
            <a:stretch>
              <a:fillRect/>
            </a:stretch>
          </a:blipFill>
        </p:spPr>
      </p:sp>
      <p:sp>
        <p:nvSpPr>
          <p:cNvPr id="8" name="AutoShape 8"/>
          <p:cNvSpPr/>
          <p:nvPr/>
        </p:nvSpPr>
        <p:spPr>
          <a:xfrm flipH="1">
            <a:off x="7673268" y="7873907"/>
            <a:ext cx="7501107" cy="4815"/>
          </a:xfrm>
          <a:prstGeom prst="line">
            <a:avLst/>
          </a:prstGeom>
          <a:ln w="9525" cap="rnd">
            <a:solidFill>
              <a:srgbClr val="000000"/>
            </a:solidFill>
            <a:prstDash val="solid"/>
            <a:headEnd type="none" w="sm" len="sm"/>
            <a:tailEnd type="triangle" w="lg" len="med"/>
          </a:ln>
        </p:spPr>
      </p:sp>
      <p:sp>
        <p:nvSpPr>
          <p:cNvPr id="9" name="Freeform 9"/>
          <p:cNvSpPr/>
          <p:nvPr/>
        </p:nvSpPr>
        <p:spPr>
          <a:xfrm>
            <a:off x="14499427" y="6749721"/>
            <a:ext cx="2084925" cy="2104053"/>
          </a:xfrm>
          <a:custGeom>
            <a:avLst/>
            <a:gdLst/>
            <a:ahLst/>
            <a:cxnLst/>
            <a:rect l="l" t="t" r="r" b="b"/>
            <a:pathLst>
              <a:path w="2084925" h="2104053">
                <a:moveTo>
                  <a:pt x="0" y="0"/>
                </a:moveTo>
                <a:lnTo>
                  <a:pt x="2084925" y="0"/>
                </a:lnTo>
                <a:lnTo>
                  <a:pt x="2084925" y="2104053"/>
                </a:lnTo>
                <a:lnTo>
                  <a:pt x="0" y="2104053"/>
                </a:lnTo>
                <a:lnTo>
                  <a:pt x="0" y="0"/>
                </a:lnTo>
                <a:close/>
              </a:path>
            </a:pathLst>
          </a:custGeom>
          <a:blipFill>
            <a:blip r:embed="rId5"/>
            <a:stretch>
              <a:fillRect/>
            </a:stretch>
          </a:blipFill>
        </p:spPr>
      </p:sp>
      <p:grpSp>
        <p:nvGrpSpPr>
          <p:cNvPr id="10" name="Group 10"/>
          <p:cNvGrpSpPr/>
          <p:nvPr/>
        </p:nvGrpSpPr>
        <p:grpSpPr>
          <a:xfrm>
            <a:off x="17259300" y="9220138"/>
            <a:ext cx="1028700" cy="1066862"/>
            <a:chOff x="0" y="0"/>
            <a:chExt cx="270933" cy="280984"/>
          </a:xfrm>
        </p:grpSpPr>
        <p:sp>
          <p:nvSpPr>
            <p:cNvPr id="11" name="Freeform 11"/>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13</a:t>
              </a:r>
            </a:p>
          </p:txBody>
        </p:sp>
      </p:grpSp>
      <p:sp>
        <p:nvSpPr>
          <p:cNvPr id="13" name="AutoShape 13"/>
          <p:cNvSpPr/>
          <p:nvPr/>
        </p:nvSpPr>
        <p:spPr>
          <a:xfrm flipH="1" flipV="1">
            <a:off x="4742332" y="3595889"/>
            <a:ext cx="3730422" cy="4800"/>
          </a:xfrm>
          <a:prstGeom prst="line">
            <a:avLst/>
          </a:prstGeom>
          <a:ln w="9525" cap="rnd">
            <a:solidFill>
              <a:srgbClr val="000000"/>
            </a:solidFill>
            <a:prstDash val="solid"/>
            <a:headEnd type="none" w="sm" len="sm"/>
            <a:tailEnd type="triangle" w="lg" len="med"/>
          </a:ln>
        </p:spPr>
      </p:sp>
      <p:sp>
        <p:nvSpPr>
          <p:cNvPr id="14" name="AutoShape 14"/>
          <p:cNvSpPr/>
          <p:nvPr/>
        </p:nvSpPr>
        <p:spPr>
          <a:xfrm flipH="1">
            <a:off x="9834125" y="3603090"/>
            <a:ext cx="3624577" cy="0"/>
          </a:xfrm>
          <a:prstGeom prst="line">
            <a:avLst/>
          </a:prstGeom>
          <a:ln w="9525" cap="rnd">
            <a:solidFill>
              <a:srgbClr val="000000"/>
            </a:solidFill>
            <a:prstDash val="solid"/>
            <a:headEnd type="none" w="sm" len="sm"/>
            <a:tailEnd type="triangle" w="lg" len="med"/>
          </a:ln>
        </p:spPr>
      </p:sp>
      <p:sp>
        <p:nvSpPr>
          <p:cNvPr id="15" name="Freeform 15"/>
          <p:cNvSpPr/>
          <p:nvPr/>
        </p:nvSpPr>
        <p:spPr>
          <a:xfrm>
            <a:off x="1677645" y="6801024"/>
            <a:ext cx="2121406" cy="2136241"/>
          </a:xfrm>
          <a:custGeom>
            <a:avLst/>
            <a:gdLst/>
            <a:ahLst/>
            <a:cxnLst/>
            <a:rect l="l" t="t" r="r" b="b"/>
            <a:pathLst>
              <a:path w="2121406" h="2136241">
                <a:moveTo>
                  <a:pt x="0" y="0"/>
                </a:moveTo>
                <a:lnTo>
                  <a:pt x="2121406" y="0"/>
                </a:lnTo>
                <a:lnTo>
                  <a:pt x="2121406" y="2136241"/>
                </a:lnTo>
                <a:lnTo>
                  <a:pt x="0" y="2136241"/>
                </a:lnTo>
                <a:lnTo>
                  <a:pt x="0" y="0"/>
                </a:lnTo>
                <a:close/>
              </a:path>
            </a:pathLst>
          </a:custGeom>
          <a:blipFill>
            <a:blip r:embed="rId6"/>
            <a:stretch>
              <a:fillRect/>
            </a:stretch>
          </a:blipFill>
        </p:spPr>
      </p:sp>
      <p:sp>
        <p:nvSpPr>
          <p:cNvPr id="16" name="AutoShape 16"/>
          <p:cNvSpPr/>
          <p:nvPr/>
        </p:nvSpPr>
        <p:spPr>
          <a:xfrm flipH="1">
            <a:off x="6602782" y="3598289"/>
            <a:ext cx="4760" cy="3656437"/>
          </a:xfrm>
          <a:prstGeom prst="line">
            <a:avLst/>
          </a:prstGeom>
          <a:ln w="9525" cap="rnd">
            <a:solidFill>
              <a:srgbClr val="000000"/>
            </a:solidFill>
            <a:prstDash val="solid"/>
            <a:headEnd type="none" w="sm" len="sm"/>
            <a:tailEnd type="triangle" w="lg" len="med"/>
          </a:ln>
        </p:spPr>
      </p:sp>
      <p:sp>
        <p:nvSpPr>
          <p:cNvPr id="17" name="Freeform 17"/>
          <p:cNvSpPr/>
          <p:nvPr/>
        </p:nvSpPr>
        <p:spPr>
          <a:xfrm>
            <a:off x="5544419" y="6749721"/>
            <a:ext cx="2116728" cy="2104053"/>
          </a:xfrm>
          <a:custGeom>
            <a:avLst/>
            <a:gdLst/>
            <a:ahLst/>
            <a:cxnLst/>
            <a:rect l="l" t="t" r="r" b="b"/>
            <a:pathLst>
              <a:path w="2116728" h="2104053">
                <a:moveTo>
                  <a:pt x="0" y="0"/>
                </a:moveTo>
                <a:lnTo>
                  <a:pt x="2116727" y="0"/>
                </a:lnTo>
                <a:lnTo>
                  <a:pt x="2116727" y="2104053"/>
                </a:lnTo>
                <a:lnTo>
                  <a:pt x="0" y="2104053"/>
                </a:lnTo>
                <a:lnTo>
                  <a:pt x="0" y="0"/>
                </a:lnTo>
                <a:close/>
              </a:path>
            </a:pathLst>
          </a:custGeom>
          <a:blipFill>
            <a:blip r:embed="rId7"/>
            <a:stretch>
              <a:fillRect/>
            </a:stretch>
          </a:blipFill>
        </p:spPr>
      </p:sp>
      <p:sp>
        <p:nvSpPr>
          <p:cNvPr id="18" name="AutoShape 18"/>
          <p:cNvSpPr/>
          <p:nvPr/>
        </p:nvSpPr>
        <p:spPr>
          <a:xfrm>
            <a:off x="11779807" y="3607852"/>
            <a:ext cx="0" cy="3646874"/>
          </a:xfrm>
          <a:prstGeom prst="line">
            <a:avLst/>
          </a:prstGeom>
          <a:ln w="9525" cap="rnd">
            <a:solidFill>
              <a:srgbClr val="000000"/>
            </a:solidFill>
            <a:prstDash val="solid"/>
            <a:headEnd type="none" w="sm" len="sm"/>
            <a:tailEnd type="triangle" w="lg" len="med"/>
          </a:ln>
        </p:spPr>
      </p:sp>
      <p:sp>
        <p:nvSpPr>
          <p:cNvPr id="19" name="Freeform 19"/>
          <p:cNvSpPr/>
          <p:nvPr/>
        </p:nvSpPr>
        <p:spPr>
          <a:xfrm>
            <a:off x="10693253" y="6520179"/>
            <a:ext cx="2182632" cy="2182632"/>
          </a:xfrm>
          <a:custGeom>
            <a:avLst/>
            <a:gdLst/>
            <a:ahLst/>
            <a:cxnLst/>
            <a:rect l="l" t="t" r="r" b="b"/>
            <a:pathLst>
              <a:path w="2182632" h="2182632">
                <a:moveTo>
                  <a:pt x="0" y="0"/>
                </a:moveTo>
                <a:lnTo>
                  <a:pt x="2182632" y="0"/>
                </a:lnTo>
                <a:lnTo>
                  <a:pt x="2182632" y="2182633"/>
                </a:lnTo>
                <a:lnTo>
                  <a:pt x="0" y="2182633"/>
                </a:lnTo>
                <a:lnTo>
                  <a:pt x="0" y="0"/>
                </a:lnTo>
                <a:close/>
              </a:path>
            </a:pathLst>
          </a:custGeom>
          <a:blipFill>
            <a:blip r:embed="rId8"/>
            <a:stretch>
              <a:fillRect/>
            </a:stretch>
          </a:blipFill>
        </p:spPr>
      </p:sp>
      <p:sp>
        <p:nvSpPr>
          <p:cNvPr id="20" name="TextBox 20"/>
          <p:cNvSpPr txBox="1"/>
          <p:nvPr/>
        </p:nvSpPr>
        <p:spPr>
          <a:xfrm>
            <a:off x="3220771" y="254203"/>
            <a:ext cx="11846457" cy="962025"/>
          </a:xfrm>
          <a:prstGeom prst="rect">
            <a:avLst/>
          </a:prstGeom>
        </p:spPr>
        <p:txBody>
          <a:bodyPr lIns="0" tIns="0" rIns="0" bIns="0" rtlCol="0" anchor="t">
            <a:spAutoFit/>
          </a:bodyPr>
          <a:lstStyle/>
          <a:p>
            <a:pPr algn="ctr">
              <a:lnSpc>
                <a:spcPts val="6599"/>
              </a:lnSpc>
            </a:pPr>
            <a:r>
              <a:rPr lang="en-US" sz="5499">
                <a:solidFill>
                  <a:srgbClr val="000000"/>
                </a:solidFill>
                <a:latin typeface="Heading Now 71-78"/>
              </a:rPr>
              <a:t>DigiNote Deployment</a:t>
            </a:r>
          </a:p>
        </p:txBody>
      </p:sp>
      <p:sp>
        <p:nvSpPr>
          <p:cNvPr id="21" name="TextBox 21"/>
          <p:cNvSpPr txBox="1"/>
          <p:nvPr/>
        </p:nvSpPr>
        <p:spPr>
          <a:xfrm>
            <a:off x="8560073" y="1269424"/>
            <a:ext cx="1167854"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Nunito"/>
              </a:rPr>
              <a:t>Tools</a:t>
            </a:r>
          </a:p>
        </p:txBody>
      </p:sp>
      <p:sp>
        <p:nvSpPr>
          <p:cNvPr id="22" name="AutoShape 22"/>
          <p:cNvSpPr/>
          <p:nvPr/>
        </p:nvSpPr>
        <p:spPr>
          <a:xfrm flipH="1" flipV="1">
            <a:off x="3799051" y="7869145"/>
            <a:ext cx="1745368" cy="14339"/>
          </a:xfrm>
          <a:prstGeom prst="line">
            <a:avLst/>
          </a:prstGeom>
          <a:ln w="9525" cap="rnd">
            <a:solidFill>
              <a:srgbClr val="000000"/>
            </a:solidFill>
            <a:prstDash val="solid"/>
            <a:headEnd type="none" w="sm" len="sm"/>
            <a:tailEnd type="triangle" w="lg"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62616" flipH="1">
            <a:off x="838480" y="-6622162"/>
            <a:ext cx="15915715" cy="12991202"/>
          </a:xfrm>
          <a:custGeom>
            <a:avLst/>
            <a:gdLst/>
            <a:ahLst/>
            <a:cxnLst/>
            <a:rect l="l" t="t" r="r" b="b"/>
            <a:pathLst>
              <a:path w="15915715" h="12991202">
                <a:moveTo>
                  <a:pt x="15915714" y="0"/>
                </a:moveTo>
                <a:lnTo>
                  <a:pt x="0" y="0"/>
                </a:lnTo>
                <a:lnTo>
                  <a:pt x="0" y="12991202"/>
                </a:lnTo>
                <a:lnTo>
                  <a:pt x="15915714" y="12991202"/>
                </a:lnTo>
                <a:lnTo>
                  <a:pt x="15915714" y="0"/>
                </a:lnTo>
                <a:close/>
              </a:path>
            </a:pathLst>
          </a:custGeom>
          <a:blipFill>
            <a:blip r:embed="rId2">
              <a:alphaModFix amt="30000"/>
            </a:blip>
            <a:stretch>
              <a:fillRect/>
            </a:stretch>
          </a:blipFill>
        </p:spPr>
      </p:sp>
      <p:sp>
        <p:nvSpPr>
          <p:cNvPr id="3" name="TextBox 3"/>
          <p:cNvSpPr txBox="1"/>
          <p:nvPr/>
        </p:nvSpPr>
        <p:spPr>
          <a:xfrm>
            <a:off x="1028700" y="828675"/>
            <a:ext cx="8847293" cy="1419225"/>
          </a:xfrm>
          <a:prstGeom prst="rect">
            <a:avLst/>
          </a:prstGeom>
        </p:spPr>
        <p:txBody>
          <a:bodyPr lIns="0" tIns="0" rIns="0" bIns="0" rtlCol="0" anchor="t">
            <a:spAutoFit/>
          </a:bodyPr>
          <a:lstStyle/>
          <a:p>
            <a:pPr>
              <a:lnSpc>
                <a:spcPts val="9600"/>
              </a:lnSpc>
            </a:pPr>
            <a:r>
              <a:rPr lang="en-US" sz="8000">
                <a:solidFill>
                  <a:srgbClr val="000000"/>
                </a:solidFill>
                <a:latin typeface="Heading Now 71-78"/>
              </a:rPr>
              <a:t>Documentation</a:t>
            </a:r>
          </a:p>
        </p:txBody>
      </p:sp>
      <p:sp>
        <p:nvSpPr>
          <p:cNvPr id="4" name="TextBox 4"/>
          <p:cNvSpPr txBox="1"/>
          <p:nvPr/>
        </p:nvSpPr>
        <p:spPr>
          <a:xfrm>
            <a:off x="2384819" y="4044913"/>
            <a:ext cx="12823036" cy="2073350"/>
          </a:xfrm>
          <a:prstGeom prst="rect">
            <a:avLst/>
          </a:prstGeom>
        </p:spPr>
        <p:txBody>
          <a:bodyPr lIns="0" tIns="0" rIns="0" bIns="0" rtlCol="0" anchor="t">
            <a:spAutoFit/>
          </a:bodyPr>
          <a:lstStyle/>
          <a:p>
            <a:pPr algn="ctr">
              <a:lnSpc>
                <a:spcPts val="3986"/>
              </a:lnSpc>
            </a:pPr>
            <a:r>
              <a:rPr lang="en-US" sz="2847">
                <a:solidFill>
                  <a:srgbClr val="000000"/>
                </a:solidFill>
                <a:latin typeface="Heading Now 71-78"/>
              </a:rPr>
              <a:t>FOR FULL DOCUMENTATION OF OUR PROJECT CAN BE ACESSED AT</a:t>
            </a:r>
          </a:p>
          <a:p>
            <a:pPr algn="ctr">
              <a:lnSpc>
                <a:spcPts val="3986"/>
              </a:lnSpc>
            </a:pPr>
            <a:endParaRPr lang="en-US" sz="2847">
              <a:solidFill>
                <a:srgbClr val="000000"/>
              </a:solidFill>
              <a:latin typeface="Heading Now 71-78"/>
            </a:endParaRPr>
          </a:p>
          <a:p>
            <a:pPr algn="ctr">
              <a:lnSpc>
                <a:spcPts val="3986"/>
              </a:lnSpc>
            </a:pPr>
            <a:r>
              <a:rPr lang="en-US" sz="2847" u="sng">
                <a:solidFill>
                  <a:srgbClr val="000000"/>
                </a:solidFill>
                <a:latin typeface="Heading Now 71-78"/>
              </a:rPr>
              <a:t>GITHUB.COM/FFATHAN/DIGINOTE</a:t>
            </a:r>
          </a:p>
          <a:p>
            <a:pPr algn="ctr">
              <a:lnSpc>
                <a:spcPts val="3986"/>
              </a:lnSpc>
              <a:spcBef>
                <a:spcPct val="0"/>
              </a:spcBef>
            </a:pPr>
            <a:endParaRPr lang="en-US" sz="2847" u="sng">
              <a:solidFill>
                <a:srgbClr val="000000"/>
              </a:solidFill>
              <a:latin typeface="Heading Now 71-78"/>
            </a:endParaRPr>
          </a:p>
        </p:txBody>
      </p:sp>
      <p:grpSp>
        <p:nvGrpSpPr>
          <p:cNvPr id="5" name="Group 5"/>
          <p:cNvGrpSpPr/>
          <p:nvPr/>
        </p:nvGrpSpPr>
        <p:grpSpPr>
          <a:xfrm>
            <a:off x="17259300" y="9220138"/>
            <a:ext cx="1028700" cy="1102101"/>
            <a:chOff x="0" y="0"/>
            <a:chExt cx="270933" cy="290265"/>
          </a:xfrm>
        </p:grpSpPr>
        <p:sp>
          <p:nvSpPr>
            <p:cNvPr id="6" name="Freeform 6"/>
            <p:cNvSpPr/>
            <p:nvPr/>
          </p:nvSpPr>
          <p:spPr>
            <a:xfrm>
              <a:off x="0" y="0"/>
              <a:ext cx="270933" cy="290265"/>
            </a:xfrm>
            <a:custGeom>
              <a:avLst/>
              <a:gdLst/>
              <a:ahLst/>
              <a:cxnLst/>
              <a:rect l="l" t="t" r="r" b="b"/>
              <a:pathLst>
                <a:path w="270933" h="290265">
                  <a:moveTo>
                    <a:pt x="0" y="0"/>
                  </a:moveTo>
                  <a:lnTo>
                    <a:pt x="270933" y="0"/>
                  </a:lnTo>
                  <a:lnTo>
                    <a:pt x="270933" y="290265"/>
                  </a:lnTo>
                  <a:lnTo>
                    <a:pt x="0" y="290265"/>
                  </a:lnTo>
                  <a:close/>
                </a:path>
              </a:pathLst>
            </a:custGeom>
            <a:solidFill>
              <a:srgbClr val="FFE563"/>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09</a:t>
              </a:r>
            </a:p>
          </p:txBody>
        </p:sp>
      </p:grpSp>
      <p:sp>
        <p:nvSpPr>
          <p:cNvPr id="8" name="Freeform 8"/>
          <p:cNvSpPr/>
          <p:nvPr/>
        </p:nvSpPr>
        <p:spPr>
          <a:xfrm>
            <a:off x="8085636" y="6118262"/>
            <a:ext cx="2116728" cy="2104053"/>
          </a:xfrm>
          <a:custGeom>
            <a:avLst/>
            <a:gdLst/>
            <a:ahLst/>
            <a:cxnLst/>
            <a:rect l="l" t="t" r="r" b="b"/>
            <a:pathLst>
              <a:path w="2116728" h="2104053">
                <a:moveTo>
                  <a:pt x="0" y="0"/>
                </a:moveTo>
                <a:lnTo>
                  <a:pt x="2116728" y="0"/>
                </a:lnTo>
                <a:lnTo>
                  <a:pt x="2116728" y="2104053"/>
                </a:lnTo>
                <a:lnTo>
                  <a:pt x="0" y="2104053"/>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62616" flipH="1">
            <a:off x="838480" y="-6622162"/>
            <a:ext cx="15915715" cy="12991202"/>
          </a:xfrm>
          <a:custGeom>
            <a:avLst/>
            <a:gdLst/>
            <a:ahLst/>
            <a:cxnLst/>
            <a:rect l="l" t="t" r="r" b="b"/>
            <a:pathLst>
              <a:path w="15915715" h="12991202">
                <a:moveTo>
                  <a:pt x="15915714" y="0"/>
                </a:moveTo>
                <a:lnTo>
                  <a:pt x="0" y="0"/>
                </a:lnTo>
                <a:lnTo>
                  <a:pt x="0" y="12991202"/>
                </a:lnTo>
                <a:lnTo>
                  <a:pt x="15915714" y="12991202"/>
                </a:lnTo>
                <a:lnTo>
                  <a:pt x="15915714" y="0"/>
                </a:lnTo>
                <a:close/>
              </a:path>
            </a:pathLst>
          </a:custGeom>
          <a:blipFill>
            <a:blip r:embed="rId2">
              <a:alphaModFix amt="30000"/>
            </a:blip>
            <a:stretch>
              <a:fillRect/>
            </a:stretch>
          </a:blipFill>
        </p:spPr>
      </p:sp>
      <p:sp>
        <p:nvSpPr>
          <p:cNvPr id="3" name="TextBox 3"/>
          <p:cNvSpPr txBox="1"/>
          <p:nvPr/>
        </p:nvSpPr>
        <p:spPr>
          <a:xfrm>
            <a:off x="1028700" y="1109033"/>
            <a:ext cx="7407264" cy="1419225"/>
          </a:xfrm>
          <a:prstGeom prst="rect">
            <a:avLst/>
          </a:prstGeom>
        </p:spPr>
        <p:txBody>
          <a:bodyPr lIns="0" tIns="0" rIns="0" bIns="0" rtlCol="0" anchor="t">
            <a:spAutoFit/>
          </a:bodyPr>
          <a:lstStyle/>
          <a:p>
            <a:pPr>
              <a:lnSpc>
                <a:spcPts val="9600"/>
              </a:lnSpc>
            </a:pPr>
            <a:r>
              <a:rPr lang="en-US" sz="8000">
                <a:solidFill>
                  <a:srgbClr val="000000"/>
                </a:solidFill>
                <a:latin typeface="Heading Now 71-78"/>
              </a:rPr>
              <a:t>Delivered By</a:t>
            </a:r>
          </a:p>
        </p:txBody>
      </p:sp>
      <p:sp>
        <p:nvSpPr>
          <p:cNvPr id="4" name="TextBox 4"/>
          <p:cNvSpPr txBox="1"/>
          <p:nvPr/>
        </p:nvSpPr>
        <p:spPr>
          <a:xfrm>
            <a:off x="1028700" y="4555113"/>
            <a:ext cx="2610209" cy="3437255"/>
          </a:xfrm>
          <a:prstGeom prst="rect">
            <a:avLst/>
          </a:prstGeom>
        </p:spPr>
        <p:txBody>
          <a:bodyPr lIns="0" tIns="0" rIns="0" bIns="0" rtlCol="0" anchor="t">
            <a:spAutoFit/>
          </a:bodyPr>
          <a:lstStyle/>
          <a:p>
            <a:pPr>
              <a:lnSpc>
                <a:spcPts val="5499"/>
              </a:lnSpc>
            </a:pPr>
            <a:r>
              <a:rPr lang="en-US" sz="2199">
                <a:solidFill>
                  <a:srgbClr val="000000"/>
                </a:solidFill>
                <a:latin typeface="Heading Now 71-78"/>
              </a:rPr>
              <a:t>A346DKX4020</a:t>
            </a:r>
          </a:p>
          <a:p>
            <a:pPr>
              <a:lnSpc>
                <a:spcPts val="5499"/>
              </a:lnSpc>
            </a:pPr>
            <a:r>
              <a:rPr lang="en-US" sz="2199">
                <a:solidFill>
                  <a:srgbClr val="000000"/>
                </a:solidFill>
                <a:latin typeface="Heading Now 71-78"/>
              </a:rPr>
              <a:t>C038DSX3069</a:t>
            </a:r>
          </a:p>
          <a:p>
            <a:pPr>
              <a:lnSpc>
                <a:spcPts val="5499"/>
              </a:lnSpc>
            </a:pPr>
            <a:r>
              <a:rPr lang="en-US" sz="2199">
                <a:solidFill>
                  <a:srgbClr val="000000"/>
                </a:solidFill>
                <a:latin typeface="Heading Now 71-78"/>
              </a:rPr>
              <a:t>C151DSX2621</a:t>
            </a:r>
          </a:p>
          <a:p>
            <a:pPr>
              <a:lnSpc>
                <a:spcPts val="5499"/>
              </a:lnSpc>
            </a:pPr>
            <a:r>
              <a:rPr lang="en-US" sz="2199">
                <a:solidFill>
                  <a:srgbClr val="000000"/>
                </a:solidFill>
                <a:latin typeface="Heading Now 71-78"/>
              </a:rPr>
              <a:t>M309DSX3115</a:t>
            </a:r>
          </a:p>
          <a:p>
            <a:pPr>
              <a:lnSpc>
                <a:spcPts val="5499"/>
              </a:lnSpc>
            </a:pPr>
            <a:r>
              <a:rPr lang="en-US" sz="2199">
                <a:solidFill>
                  <a:srgbClr val="000000"/>
                </a:solidFill>
                <a:latin typeface="Heading Now 71-78"/>
              </a:rPr>
              <a:t>M153DSX2790</a:t>
            </a:r>
          </a:p>
        </p:txBody>
      </p:sp>
      <p:sp>
        <p:nvSpPr>
          <p:cNvPr id="5" name="TextBox 5"/>
          <p:cNvSpPr txBox="1"/>
          <p:nvPr/>
        </p:nvSpPr>
        <p:spPr>
          <a:xfrm>
            <a:off x="4286609" y="4555113"/>
            <a:ext cx="4149355" cy="3437255"/>
          </a:xfrm>
          <a:prstGeom prst="rect">
            <a:avLst/>
          </a:prstGeom>
        </p:spPr>
        <p:txBody>
          <a:bodyPr lIns="0" tIns="0" rIns="0" bIns="0" rtlCol="0" anchor="t">
            <a:spAutoFit/>
          </a:bodyPr>
          <a:lstStyle/>
          <a:p>
            <a:pPr>
              <a:lnSpc>
                <a:spcPts val="5499"/>
              </a:lnSpc>
            </a:pPr>
            <a:r>
              <a:rPr lang="en-US" sz="2199">
                <a:solidFill>
                  <a:srgbClr val="000000"/>
                </a:solidFill>
                <a:latin typeface="Heading Now 71-78"/>
              </a:rPr>
              <a:t>FATHIR FATHAN</a:t>
            </a:r>
          </a:p>
          <a:p>
            <a:pPr>
              <a:lnSpc>
                <a:spcPts val="5499"/>
              </a:lnSpc>
            </a:pPr>
            <a:r>
              <a:rPr lang="en-US" sz="2199">
                <a:solidFill>
                  <a:srgbClr val="000000"/>
                </a:solidFill>
                <a:latin typeface="Heading Now 71-78"/>
              </a:rPr>
              <a:t>DAVID NABABAN</a:t>
            </a:r>
          </a:p>
          <a:p>
            <a:pPr>
              <a:lnSpc>
                <a:spcPts val="5499"/>
              </a:lnSpc>
            </a:pPr>
            <a:r>
              <a:rPr lang="en-US" sz="2199">
                <a:solidFill>
                  <a:srgbClr val="000000"/>
                </a:solidFill>
                <a:latin typeface="Heading Now 71-78"/>
              </a:rPr>
              <a:t>ADMIRAL HISYAM ZIDNY</a:t>
            </a:r>
          </a:p>
          <a:p>
            <a:pPr>
              <a:lnSpc>
                <a:spcPts val="5499"/>
              </a:lnSpc>
            </a:pPr>
            <a:r>
              <a:rPr lang="en-US" sz="2199">
                <a:solidFill>
                  <a:srgbClr val="000000"/>
                </a:solidFill>
                <a:latin typeface="Heading Now 71-78"/>
              </a:rPr>
              <a:t>RIZKY SANJAYA TANDIA</a:t>
            </a:r>
          </a:p>
          <a:p>
            <a:pPr>
              <a:lnSpc>
                <a:spcPts val="5499"/>
              </a:lnSpc>
            </a:pPr>
            <a:r>
              <a:rPr lang="en-US" sz="2199">
                <a:solidFill>
                  <a:srgbClr val="000000"/>
                </a:solidFill>
                <a:latin typeface="Heading Now 71-78"/>
              </a:rPr>
              <a:t>GILANG MONTANA</a:t>
            </a:r>
          </a:p>
        </p:txBody>
      </p:sp>
      <p:sp>
        <p:nvSpPr>
          <p:cNvPr id="6" name="TextBox 6"/>
          <p:cNvSpPr txBox="1"/>
          <p:nvPr/>
        </p:nvSpPr>
        <p:spPr>
          <a:xfrm>
            <a:off x="8843484" y="4555113"/>
            <a:ext cx="8415816" cy="3437255"/>
          </a:xfrm>
          <a:prstGeom prst="rect">
            <a:avLst/>
          </a:prstGeom>
        </p:spPr>
        <p:txBody>
          <a:bodyPr lIns="0" tIns="0" rIns="0" bIns="0" rtlCol="0" anchor="t">
            <a:spAutoFit/>
          </a:bodyPr>
          <a:lstStyle/>
          <a:p>
            <a:pPr>
              <a:lnSpc>
                <a:spcPts val="5499"/>
              </a:lnSpc>
            </a:pPr>
            <a:r>
              <a:rPr lang="en-US" sz="2199">
                <a:solidFill>
                  <a:srgbClr val="000000"/>
                </a:solidFill>
                <a:latin typeface="Heading Now 71-78"/>
              </a:rPr>
              <a:t>UNIVERSITAS SRIWIJAYA                                      MD</a:t>
            </a:r>
          </a:p>
          <a:p>
            <a:pPr>
              <a:lnSpc>
                <a:spcPts val="5499"/>
              </a:lnSpc>
            </a:pPr>
            <a:r>
              <a:rPr lang="en-US" sz="2199">
                <a:solidFill>
                  <a:srgbClr val="000000"/>
                </a:solidFill>
                <a:latin typeface="Heading Now 71-78"/>
              </a:rPr>
              <a:t>INSTITUT TEKNOLOGI SEPULUH NOPEMBER        CC</a:t>
            </a:r>
          </a:p>
          <a:p>
            <a:pPr>
              <a:lnSpc>
                <a:spcPts val="5499"/>
              </a:lnSpc>
            </a:pPr>
            <a:r>
              <a:rPr lang="en-US" sz="2199">
                <a:solidFill>
                  <a:srgbClr val="000000"/>
                </a:solidFill>
                <a:latin typeface="Heading Now 71-78"/>
              </a:rPr>
              <a:t>UNIVERSITAS BRAWIJAYA                                     CC</a:t>
            </a:r>
          </a:p>
          <a:p>
            <a:pPr>
              <a:lnSpc>
                <a:spcPts val="5499"/>
              </a:lnSpc>
            </a:pPr>
            <a:r>
              <a:rPr lang="en-US" sz="2199">
                <a:solidFill>
                  <a:srgbClr val="000000"/>
                </a:solidFill>
                <a:latin typeface="Heading Now 71-78"/>
              </a:rPr>
              <a:t>UNIVERSITAS PENDIDIKAN INDONESIA                ML</a:t>
            </a:r>
          </a:p>
          <a:p>
            <a:pPr>
              <a:lnSpc>
                <a:spcPts val="5499"/>
              </a:lnSpc>
            </a:pPr>
            <a:r>
              <a:rPr lang="en-US" sz="2199">
                <a:solidFill>
                  <a:srgbClr val="000000"/>
                </a:solidFill>
                <a:latin typeface="Heading Now 71-78"/>
              </a:rPr>
              <a:t>UNIVERSITAS BUDI LUHUR                                    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62616" flipH="1">
            <a:off x="838480" y="-6622162"/>
            <a:ext cx="15915715" cy="12991202"/>
          </a:xfrm>
          <a:custGeom>
            <a:avLst/>
            <a:gdLst/>
            <a:ahLst/>
            <a:cxnLst/>
            <a:rect l="l" t="t" r="r" b="b"/>
            <a:pathLst>
              <a:path w="15915715" h="12991202">
                <a:moveTo>
                  <a:pt x="15915714" y="0"/>
                </a:moveTo>
                <a:lnTo>
                  <a:pt x="0" y="0"/>
                </a:lnTo>
                <a:lnTo>
                  <a:pt x="0" y="12991202"/>
                </a:lnTo>
                <a:lnTo>
                  <a:pt x="15915714" y="12991202"/>
                </a:lnTo>
                <a:lnTo>
                  <a:pt x="15915714" y="0"/>
                </a:lnTo>
                <a:close/>
              </a:path>
            </a:pathLst>
          </a:custGeom>
          <a:blipFill>
            <a:blip r:embed="rId2">
              <a:alphaModFix amt="30000"/>
            </a:blip>
            <a:stretch>
              <a:fillRect/>
            </a:stretch>
          </a:blipFill>
        </p:spPr>
      </p:sp>
      <p:sp>
        <p:nvSpPr>
          <p:cNvPr id="3" name="TextBox 3"/>
          <p:cNvSpPr txBox="1"/>
          <p:nvPr/>
        </p:nvSpPr>
        <p:spPr>
          <a:xfrm>
            <a:off x="2833325" y="409575"/>
            <a:ext cx="12621350" cy="1000274"/>
          </a:xfrm>
          <a:prstGeom prst="rect">
            <a:avLst/>
          </a:prstGeom>
        </p:spPr>
        <p:txBody>
          <a:bodyPr lIns="0" tIns="0" rIns="0" bIns="0" rtlCol="0" anchor="t">
            <a:spAutoFit/>
          </a:bodyPr>
          <a:lstStyle/>
          <a:p>
            <a:pPr algn="ctr">
              <a:lnSpc>
                <a:spcPts val="7800"/>
              </a:lnSpc>
            </a:pPr>
            <a:r>
              <a:rPr lang="en-US" sz="6500" dirty="0">
                <a:solidFill>
                  <a:srgbClr val="000000"/>
                </a:solidFill>
                <a:latin typeface="Alegreya Sans Black"/>
              </a:rPr>
              <a:t>Our Capstone team</a:t>
            </a:r>
          </a:p>
        </p:txBody>
      </p:sp>
      <p:sp>
        <p:nvSpPr>
          <p:cNvPr id="4" name="TextBox 4"/>
          <p:cNvSpPr txBox="1"/>
          <p:nvPr/>
        </p:nvSpPr>
        <p:spPr>
          <a:xfrm>
            <a:off x="1028700" y="2830902"/>
            <a:ext cx="11415642" cy="6127750"/>
          </a:xfrm>
          <a:prstGeom prst="rect">
            <a:avLst/>
          </a:prstGeom>
        </p:spPr>
        <p:txBody>
          <a:bodyPr lIns="0" tIns="0" rIns="0" bIns="0" rtlCol="0" anchor="t">
            <a:spAutoFit/>
          </a:bodyPr>
          <a:lstStyle/>
          <a:p>
            <a:pPr algn="just">
              <a:lnSpc>
                <a:spcPts val="3500"/>
              </a:lnSpc>
              <a:spcBef>
                <a:spcPct val="0"/>
              </a:spcBef>
            </a:pPr>
            <a:r>
              <a:rPr lang="en-US" sz="2500">
                <a:solidFill>
                  <a:srgbClr val="000000"/>
                </a:solidFill>
                <a:latin typeface="Nunito"/>
              </a:rPr>
              <a:t>We are a </a:t>
            </a:r>
            <a:r>
              <a:rPr lang="en-US" sz="2500">
                <a:solidFill>
                  <a:srgbClr val="000000"/>
                </a:solidFill>
                <a:latin typeface="Nunito Bold"/>
              </a:rPr>
              <a:t>five-person</a:t>
            </a:r>
            <a:r>
              <a:rPr lang="en-US" sz="2500">
                <a:solidFill>
                  <a:srgbClr val="000000"/>
                </a:solidFill>
                <a:latin typeface="Nunito"/>
              </a:rPr>
              <a:t> team consisting of 1 Android developer, 2 cloud engineers, and 2 machine learning (ML) engineers. The Android developer is responsible for implementing the </a:t>
            </a:r>
            <a:r>
              <a:rPr lang="en-US" sz="2500">
                <a:solidFill>
                  <a:srgbClr val="000000"/>
                </a:solidFill>
                <a:latin typeface="Nunito Bold"/>
              </a:rPr>
              <a:t>UI’s app and features</a:t>
            </a:r>
            <a:r>
              <a:rPr lang="en-US" sz="2500">
                <a:solidFill>
                  <a:srgbClr val="000000"/>
                </a:solidFill>
                <a:latin typeface="Nunito"/>
              </a:rPr>
              <a:t>, such as create, read, update, delete, image capture, image upload, API access, and the search feature. </a:t>
            </a:r>
          </a:p>
          <a:p>
            <a:pPr algn="just">
              <a:lnSpc>
                <a:spcPts val="3500"/>
              </a:lnSpc>
              <a:spcBef>
                <a:spcPct val="0"/>
              </a:spcBef>
            </a:pPr>
            <a:endParaRPr lang="en-US" sz="2500">
              <a:solidFill>
                <a:srgbClr val="000000"/>
              </a:solidFill>
              <a:latin typeface="Nunito"/>
            </a:endParaRPr>
          </a:p>
          <a:p>
            <a:pPr algn="just">
              <a:lnSpc>
                <a:spcPts val="3500"/>
              </a:lnSpc>
              <a:spcBef>
                <a:spcPct val="0"/>
              </a:spcBef>
            </a:pPr>
            <a:r>
              <a:rPr lang="en-US" sz="2500">
                <a:solidFill>
                  <a:srgbClr val="000000"/>
                </a:solidFill>
                <a:latin typeface="Nunito"/>
              </a:rPr>
              <a:t>Cloud engineers are responsible for creating the REST API with Node.js and Express.js, setting up a cloud environment in </a:t>
            </a:r>
            <a:r>
              <a:rPr lang="en-US" sz="2500">
                <a:solidFill>
                  <a:srgbClr val="000000"/>
                </a:solidFill>
                <a:latin typeface="Nunito Bold"/>
              </a:rPr>
              <a:t>Google Cloud Platform</a:t>
            </a:r>
            <a:r>
              <a:rPr lang="en-US" sz="2500">
                <a:solidFill>
                  <a:srgbClr val="000000"/>
                </a:solidFill>
                <a:latin typeface="Nunito"/>
              </a:rPr>
              <a:t>, making instances of App Engine to deploy the API, Cloud SQL to store data such as users and notes data, and Cloud Run to deploy the ML model.</a:t>
            </a:r>
          </a:p>
          <a:p>
            <a:pPr algn="just">
              <a:lnSpc>
                <a:spcPts val="3500"/>
              </a:lnSpc>
              <a:spcBef>
                <a:spcPct val="0"/>
              </a:spcBef>
            </a:pPr>
            <a:endParaRPr lang="en-US" sz="2500">
              <a:solidFill>
                <a:srgbClr val="000000"/>
              </a:solidFill>
              <a:latin typeface="Nunito"/>
            </a:endParaRPr>
          </a:p>
          <a:p>
            <a:pPr algn="just">
              <a:lnSpc>
                <a:spcPts val="3500"/>
              </a:lnSpc>
              <a:spcBef>
                <a:spcPct val="0"/>
              </a:spcBef>
            </a:pPr>
            <a:r>
              <a:rPr lang="en-US" sz="2500">
                <a:solidFill>
                  <a:srgbClr val="000000"/>
                </a:solidFill>
                <a:latin typeface="Nunito"/>
              </a:rPr>
              <a:t>ML engineers are responsible for building a model for </a:t>
            </a:r>
            <a:r>
              <a:rPr lang="en-US" sz="2500">
                <a:solidFill>
                  <a:srgbClr val="000000"/>
                </a:solidFill>
                <a:latin typeface="Nunito Bold"/>
              </a:rPr>
              <a:t>handwriting recognition</a:t>
            </a:r>
            <a:r>
              <a:rPr lang="en-US" sz="2500">
                <a:solidFill>
                  <a:srgbClr val="000000"/>
                </a:solidFill>
                <a:latin typeface="Nunito"/>
              </a:rPr>
              <a:t> using CNN, Bi-RNN, and CTC in TensorFlow for OCR, complemented with preprocessing efforts by image thresholding, page detection, word detection, line segmentation, and creating an API endpoint for access.</a:t>
            </a:r>
          </a:p>
        </p:txBody>
      </p:sp>
      <p:grpSp>
        <p:nvGrpSpPr>
          <p:cNvPr id="5" name="Group 5"/>
          <p:cNvGrpSpPr/>
          <p:nvPr/>
        </p:nvGrpSpPr>
        <p:grpSpPr>
          <a:xfrm>
            <a:off x="17259300" y="9220138"/>
            <a:ext cx="1028700" cy="1066862"/>
            <a:chOff x="0" y="0"/>
            <a:chExt cx="270933" cy="280984"/>
          </a:xfrm>
        </p:grpSpPr>
        <p:sp>
          <p:nvSpPr>
            <p:cNvPr id="6" name="Freeform 6"/>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18</a:t>
              </a:r>
            </a:p>
          </p:txBody>
        </p:sp>
      </p:grpSp>
      <p:sp>
        <p:nvSpPr>
          <p:cNvPr id="8" name="TextBox 8"/>
          <p:cNvSpPr txBox="1"/>
          <p:nvPr/>
        </p:nvSpPr>
        <p:spPr>
          <a:xfrm>
            <a:off x="13317657" y="2830902"/>
            <a:ext cx="3511600" cy="5929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Nunito Bold"/>
              </a:rPr>
              <a:t>Member’s Name</a:t>
            </a:r>
          </a:p>
          <a:p>
            <a:pPr>
              <a:lnSpc>
                <a:spcPts val="3919"/>
              </a:lnSpc>
              <a:spcBef>
                <a:spcPct val="0"/>
              </a:spcBef>
            </a:pPr>
            <a:endParaRPr lang="en-US" sz="2799">
              <a:solidFill>
                <a:srgbClr val="000000"/>
              </a:solidFill>
              <a:latin typeface="Nunito Bold"/>
            </a:endParaRPr>
          </a:p>
          <a:p>
            <a:pPr>
              <a:lnSpc>
                <a:spcPts val="3919"/>
              </a:lnSpc>
              <a:spcBef>
                <a:spcPct val="0"/>
              </a:spcBef>
            </a:pPr>
            <a:r>
              <a:rPr lang="en-US" sz="2799">
                <a:solidFill>
                  <a:srgbClr val="000000"/>
                </a:solidFill>
                <a:latin typeface="Nunito Bold"/>
              </a:rPr>
              <a:t>Android Developer:</a:t>
            </a:r>
          </a:p>
          <a:p>
            <a:pPr>
              <a:lnSpc>
                <a:spcPts val="3919"/>
              </a:lnSpc>
              <a:spcBef>
                <a:spcPct val="0"/>
              </a:spcBef>
            </a:pPr>
            <a:r>
              <a:rPr lang="en-US" sz="2799">
                <a:solidFill>
                  <a:srgbClr val="000000"/>
                </a:solidFill>
                <a:latin typeface="Nunito"/>
              </a:rPr>
              <a:t>Fathir Fathan</a:t>
            </a:r>
          </a:p>
          <a:p>
            <a:pPr>
              <a:lnSpc>
                <a:spcPts val="3919"/>
              </a:lnSpc>
              <a:spcBef>
                <a:spcPct val="0"/>
              </a:spcBef>
            </a:pPr>
            <a:endParaRPr lang="en-US" sz="2799">
              <a:solidFill>
                <a:srgbClr val="000000"/>
              </a:solidFill>
              <a:latin typeface="Nunito"/>
            </a:endParaRPr>
          </a:p>
          <a:p>
            <a:pPr>
              <a:lnSpc>
                <a:spcPts val="3919"/>
              </a:lnSpc>
              <a:spcBef>
                <a:spcPct val="0"/>
              </a:spcBef>
            </a:pPr>
            <a:r>
              <a:rPr lang="en-US" sz="2799">
                <a:solidFill>
                  <a:srgbClr val="000000"/>
                </a:solidFill>
                <a:latin typeface="Nunito Bold"/>
              </a:rPr>
              <a:t>Cloud Engineers:</a:t>
            </a:r>
          </a:p>
          <a:p>
            <a:pPr>
              <a:lnSpc>
                <a:spcPts val="3919"/>
              </a:lnSpc>
              <a:spcBef>
                <a:spcPct val="0"/>
              </a:spcBef>
            </a:pPr>
            <a:r>
              <a:rPr lang="en-US" sz="2799">
                <a:solidFill>
                  <a:srgbClr val="000000"/>
                </a:solidFill>
                <a:latin typeface="Nunito"/>
              </a:rPr>
              <a:t>David Nababan</a:t>
            </a:r>
          </a:p>
          <a:p>
            <a:pPr>
              <a:lnSpc>
                <a:spcPts val="3919"/>
              </a:lnSpc>
              <a:spcBef>
                <a:spcPct val="0"/>
              </a:spcBef>
            </a:pPr>
            <a:r>
              <a:rPr lang="en-US" sz="2799">
                <a:solidFill>
                  <a:srgbClr val="000000"/>
                </a:solidFill>
                <a:latin typeface="Nunito"/>
              </a:rPr>
              <a:t>Admiral Hisyam Zidny</a:t>
            </a:r>
          </a:p>
          <a:p>
            <a:pPr>
              <a:lnSpc>
                <a:spcPts val="3919"/>
              </a:lnSpc>
              <a:spcBef>
                <a:spcPct val="0"/>
              </a:spcBef>
            </a:pPr>
            <a:endParaRPr lang="en-US" sz="2799">
              <a:solidFill>
                <a:srgbClr val="000000"/>
              </a:solidFill>
              <a:latin typeface="Nunito"/>
            </a:endParaRPr>
          </a:p>
          <a:p>
            <a:pPr>
              <a:lnSpc>
                <a:spcPts val="3919"/>
              </a:lnSpc>
              <a:spcBef>
                <a:spcPct val="0"/>
              </a:spcBef>
            </a:pPr>
            <a:r>
              <a:rPr lang="en-US" sz="2799">
                <a:solidFill>
                  <a:srgbClr val="000000"/>
                </a:solidFill>
                <a:latin typeface="Nunito Bold"/>
              </a:rPr>
              <a:t>ML Engineers:</a:t>
            </a:r>
          </a:p>
          <a:p>
            <a:pPr>
              <a:lnSpc>
                <a:spcPts val="3919"/>
              </a:lnSpc>
              <a:spcBef>
                <a:spcPct val="0"/>
              </a:spcBef>
            </a:pPr>
            <a:r>
              <a:rPr lang="en-US" sz="2799">
                <a:solidFill>
                  <a:srgbClr val="000000"/>
                </a:solidFill>
                <a:latin typeface="Nunito"/>
              </a:rPr>
              <a:t>Rizky Sanjaya Tandia</a:t>
            </a:r>
          </a:p>
          <a:p>
            <a:pPr>
              <a:lnSpc>
                <a:spcPts val="3919"/>
              </a:lnSpc>
              <a:spcBef>
                <a:spcPct val="0"/>
              </a:spcBef>
            </a:pPr>
            <a:r>
              <a:rPr lang="en-US" sz="2799">
                <a:solidFill>
                  <a:srgbClr val="000000"/>
                </a:solidFill>
                <a:latin typeface="Nunito"/>
              </a:rPr>
              <a:t>Gilang Montana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62616" flipH="1">
            <a:off x="101200" y="-6225886"/>
            <a:ext cx="15915715" cy="12991202"/>
          </a:xfrm>
          <a:custGeom>
            <a:avLst/>
            <a:gdLst/>
            <a:ahLst/>
            <a:cxnLst/>
            <a:rect l="l" t="t" r="r" b="b"/>
            <a:pathLst>
              <a:path w="15915715" h="12991202">
                <a:moveTo>
                  <a:pt x="15915714" y="0"/>
                </a:moveTo>
                <a:lnTo>
                  <a:pt x="0" y="0"/>
                </a:lnTo>
                <a:lnTo>
                  <a:pt x="0" y="12991202"/>
                </a:lnTo>
                <a:lnTo>
                  <a:pt x="15915714" y="12991202"/>
                </a:lnTo>
                <a:lnTo>
                  <a:pt x="15915714" y="0"/>
                </a:lnTo>
                <a:close/>
              </a:path>
            </a:pathLst>
          </a:custGeom>
          <a:blipFill>
            <a:blip r:embed="rId2">
              <a:alphaModFix amt="30000"/>
            </a:blip>
            <a:stretch>
              <a:fillRect/>
            </a:stretch>
          </a:blipFill>
        </p:spPr>
      </p:sp>
      <p:sp>
        <p:nvSpPr>
          <p:cNvPr id="3" name="TextBox 3"/>
          <p:cNvSpPr txBox="1"/>
          <p:nvPr/>
        </p:nvSpPr>
        <p:spPr>
          <a:xfrm>
            <a:off x="2833325" y="409575"/>
            <a:ext cx="12621350" cy="1000274"/>
          </a:xfrm>
          <a:prstGeom prst="rect">
            <a:avLst/>
          </a:prstGeom>
        </p:spPr>
        <p:txBody>
          <a:bodyPr lIns="0" tIns="0" rIns="0" bIns="0" rtlCol="0" anchor="t">
            <a:spAutoFit/>
          </a:bodyPr>
          <a:lstStyle/>
          <a:p>
            <a:pPr algn="ctr">
              <a:lnSpc>
                <a:spcPts val="7800"/>
              </a:lnSpc>
            </a:pPr>
            <a:r>
              <a:rPr lang="en-US" sz="6500" dirty="0">
                <a:solidFill>
                  <a:srgbClr val="000000"/>
                </a:solidFill>
                <a:latin typeface="Alegreya Sans Black"/>
              </a:rPr>
              <a:t>Capstone Project Intro</a:t>
            </a:r>
          </a:p>
        </p:txBody>
      </p:sp>
      <p:sp>
        <p:nvSpPr>
          <p:cNvPr id="4" name="TextBox 4"/>
          <p:cNvSpPr txBox="1"/>
          <p:nvPr/>
        </p:nvSpPr>
        <p:spPr>
          <a:xfrm>
            <a:off x="2584320" y="3228616"/>
            <a:ext cx="13119359" cy="5631815"/>
          </a:xfrm>
          <a:prstGeom prst="rect">
            <a:avLst/>
          </a:prstGeom>
        </p:spPr>
        <p:txBody>
          <a:bodyPr lIns="0" tIns="0" rIns="0" bIns="0" rtlCol="0" anchor="t">
            <a:spAutoFit/>
          </a:bodyPr>
          <a:lstStyle/>
          <a:p>
            <a:pPr algn="just">
              <a:lnSpc>
                <a:spcPts val="4059"/>
              </a:lnSpc>
            </a:pPr>
            <a:r>
              <a:rPr lang="en-US" sz="2899">
                <a:solidFill>
                  <a:srgbClr val="000000"/>
                </a:solidFill>
                <a:latin typeface="Nunito"/>
              </a:rPr>
              <a:t>This </a:t>
            </a:r>
            <a:r>
              <a:rPr lang="en-US" sz="2899">
                <a:solidFill>
                  <a:srgbClr val="000000"/>
                </a:solidFill>
                <a:latin typeface="Nunito Bold"/>
              </a:rPr>
              <a:t>capstone project</a:t>
            </a:r>
            <a:r>
              <a:rPr lang="en-US" sz="2899">
                <a:solidFill>
                  <a:srgbClr val="000000"/>
                </a:solidFill>
                <a:latin typeface="Nunito"/>
              </a:rPr>
              <a:t> was decided in a </a:t>
            </a:r>
            <a:r>
              <a:rPr lang="en-US" sz="2899">
                <a:solidFill>
                  <a:srgbClr val="000000"/>
                </a:solidFill>
                <a:latin typeface="Nunito Bold"/>
              </a:rPr>
              <a:t>brainstorming</a:t>
            </a:r>
            <a:r>
              <a:rPr lang="en-US" sz="2899">
                <a:solidFill>
                  <a:srgbClr val="000000"/>
                </a:solidFill>
                <a:latin typeface="Nunito"/>
              </a:rPr>
              <a:t> session, in which every one of us gave some ideas about problems that we can tackle in the </a:t>
            </a:r>
            <a:r>
              <a:rPr lang="en-US" sz="2899">
                <a:solidFill>
                  <a:srgbClr val="000000"/>
                </a:solidFill>
                <a:latin typeface="Nunito Bold"/>
              </a:rPr>
              <a:t>real world</a:t>
            </a:r>
            <a:r>
              <a:rPr lang="en-US" sz="2899">
                <a:solidFill>
                  <a:srgbClr val="000000"/>
                </a:solidFill>
                <a:latin typeface="Nunito"/>
              </a:rPr>
              <a:t>, and then from those ideas, there is one that, as students, every one of us can relate to. That is how </a:t>
            </a:r>
            <a:r>
              <a:rPr lang="en-US" sz="2899">
                <a:solidFill>
                  <a:srgbClr val="000000"/>
                </a:solidFill>
                <a:latin typeface="Nunito Bold"/>
              </a:rPr>
              <a:t>inconvenient</a:t>
            </a:r>
            <a:r>
              <a:rPr lang="en-US" sz="2899">
                <a:solidFill>
                  <a:srgbClr val="000000"/>
                </a:solidFill>
                <a:latin typeface="Nunito"/>
              </a:rPr>
              <a:t> it is to store physical notes, to handle paper degeneration, and to search for a note with particular content from a pile of note papers.</a:t>
            </a:r>
          </a:p>
          <a:p>
            <a:pPr algn="just">
              <a:lnSpc>
                <a:spcPts val="4059"/>
              </a:lnSpc>
            </a:pPr>
            <a:r>
              <a:rPr lang="en-US" sz="2899">
                <a:solidFill>
                  <a:srgbClr val="000000"/>
                </a:solidFill>
                <a:latin typeface="Nunito"/>
              </a:rPr>
              <a:t>The advantage that our </a:t>
            </a:r>
            <a:r>
              <a:rPr lang="en-US" sz="2899">
                <a:solidFill>
                  <a:srgbClr val="000000"/>
                </a:solidFill>
                <a:latin typeface="Nunito Bold"/>
              </a:rPr>
              <a:t>capstone project</a:t>
            </a:r>
            <a:r>
              <a:rPr lang="en-US" sz="2899">
                <a:solidFill>
                  <a:srgbClr val="000000"/>
                </a:solidFill>
                <a:latin typeface="Nunito"/>
              </a:rPr>
              <a:t> gives lies in its tangible, real-life usage. It removes any need for storage to store the notes, is durable as long as the database is up, gives less fear of damaging or losing notes, is accessible from any </a:t>
            </a:r>
            <a:r>
              <a:rPr lang="en-US" sz="2899">
                <a:solidFill>
                  <a:srgbClr val="000000"/>
                </a:solidFill>
                <a:latin typeface="Nunito Bold"/>
              </a:rPr>
              <a:t>Android device</a:t>
            </a:r>
            <a:r>
              <a:rPr lang="en-US" sz="2899">
                <a:solidFill>
                  <a:srgbClr val="000000"/>
                </a:solidFill>
                <a:latin typeface="Nunito"/>
              </a:rPr>
              <a:t>, and eliminates the need to retype the note.</a:t>
            </a:r>
          </a:p>
          <a:p>
            <a:pPr algn="just">
              <a:lnSpc>
                <a:spcPts val="4059"/>
              </a:lnSpc>
              <a:spcBef>
                <a:spcPct val="0"/>
              </a:spcBef>
            </a:pPr>
            <a:endParaRPr lang="en-US" sz="2899">
              <a:solidFill>
                <a:srgbClr val="000000"/>
              </a:solidFill>
              <a:latin typeface="Nunito"/>
            </a:endParaRPr>
          </a:p>
        </p:txBody>
      </p:sp>
      <p:grpSp>
        <p:nvGrpSpPr>
          <p:cNvPr id="5" name="Group 5"/>
          <p:cNvGrpSpPr/>
          <p:nvPr/>
        </p:nvGrpSpPr>
        <p:grpSpPr>
          <a:xfrm>
            <a:off x="17259300" y="9220138"/>
            <a:ext cx="1028700" cy="1066862"/>
            <a:chOff x="0" y="0"/>
            <a:chExt cx="270933" cy="280984"/>
          </a:xfrm>
        </p:grpSpPr>
        <p:sp>
          <p:nvSpPr>
            <p:cNvPr id="6" name="Freeform 6"/>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21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62616" flipH="1">
            <a:off x="989442" y="-6495601"/>
            <a:ext cx="15915715" cy="12991202"/>
          </a:xfrm>
          <a:custGeom>
            <a:avLst/>
            <a:gdLst/>
            <a:ahLst/>
            <a:cxnLst/>
            <a:rect l="l" t="t" r="r" b="b"/>
            <a:pathLst>
              <a:path w="15915715" h="12991202">
                <a:moveTo>
                  <a:pt x="15915714" y="0"/>
                </a:moveTo>
                <a:lnTo>
                  <a:pt x="0" y="0"/>
                </a:lnTo>
                <a:lnTo>
                  <a:pt x="0" y="12991202"/>
                </a:lnTo>
                <a:lnTo>
                  <a:pt x="15915714" y="12991202"/>
                </a:lnTo>
                <a:lnTo>
                  <a:pt x="15915714" y="0"/>
                </a:lnTo>
                <a:close/>
              </a:path>
            </a:pathLst>
          </a:custGeom>
          <a:blipFill>
            <a:blip r:embed="rId2">
              <a:alphaModFix amt="30000"/>
            </a:blip>
            <a:stretch>
              <a:fillRect/>
            </a:stretch>
          </a:blipFill>
        </p:spPr>
      </p:sp>
      <p:sp>
        <p:nvSpPr>
          <p:cNvPr id="3" name="TextBox 3"/>
          <p:cNvSpPr txBox="1"/>
          <p:nvPr/>
        </p:nvSpPr>
        <p:spPr>
          <a:xfrm>
            <a:off x="1028700" y="828675"/>
            <a:ext cx="8115300" cy="1419225"/>
          </a:xfrm>
          <a:prstGeom prst="rect">
            <a:avLst/>
          </a:prstGeom>
        </p:spPr>
        <p:txBody>
          <a:bodyPr lIns="0" tIns="0" rIns="0" bIns="0" rtlCol="0" anchor="t">
            <a:spAutoFit/>
          </a:bodyPr>
          <a:lstStyle/>
          <a:p>
            <a:pPr>
              <a:lnSpc>
                <a:spcPts val="9600"/>
              </a:lnSpc>
            </a:pPr>
            <a:r>
              <a:rPr lang="en-US" sz="8000">
                <a:solidFill>
                  <a:srgbClr val="000000"/>
                </a:solidFill>
                <a:latin typeface="Heading Now 71-78"/>
              </a:rPr>
              <a:t>Backgrounder</a:t>
            </a:r>
          </a:p>
        </p:txBody>
      </p:sp>
      <p:sp>
        <p:nvSpPr>
          <p:cNvPr id="4" name="TextBox 4"/>
          <p:cNvSpPr txBox="1"/>
          <p:nvPr/>
        </p:nvSpPr>
        <p:spPr>
          <a:xfrm>
            <a:off x="1127050" y="3604551"/>
            <a:ext cx="7918599" cy="5103388"/>
          </a:xfrm>
          <a:prstGeom prst="rect">
            <a:avLst/>
          </a:prstGeom>
        </p:spPr>
        <p:txBody>
          <a:bodyPr lIns="0" tIns="0" rIns="0" bIns="0" rtlCol="0" anchor="t">
            <a:spAutoFit/>
          </a:bodyPr>
          <a:lstStyle/>
          <a:p>
            <a:pPr>
              <a:lnSpc>
                <a:spcPts val="4486"/>
              </a:lnSpc>
            </a:pPr>
            <a:r>
              <a:rPr lang="en-US" sz="3204">
                <a:solidFill>
                  <a:srgbClr val="000000"/>
                </a:solidFill>
                <a:latin typeface="Nunito"/>
              </a:rPr>
              <a:t>Our goal is to provide users with the advantages of enhanced organization, searchability, and accessibility that come with digital notes. </a:t>
            </a:r>
          </a:p>
          <a:p>
            <a:pPr>
              <a:lnSpc>
                <a:spcPts val="4486"/>
              </a:lnSpc>
              <a:spcBef>
                <a:spcPct val="0"/>
              </a:spcBef>
            </a:pPr>
            <a:r>
              <a:rPr lang="en-US" sz="3204">
                <a:solidFill>
                  <a:srgbClr val="000000"/>
                </a:solidFill>
                <a:latin typeface="Nunito"/>
              </a:rPr>
              <a:t>Ultimately, our project seeks to support improved learning outcomes and productivity by digitizing handwritten notes and leveraging the power of OCR technology.</a:t>
            </a:r>
          </a:p>
        </p:txBody>
      </p:sp>
      <p:sp>
        <p:nvSpPr>
          <p:cNvPr id="5" name="TextBox 5"/>
          <p:cNvSpPr txBox="1"/>
          <p:nvPr/>
        </p:nvSpPr>
        <p:spPr>
          <a:xfrm>
            <a:off x="10182002" y="3310355"/>
            <a:ext cx="7077298" cy="5691781"/>
          </a:xfrm>
          <a:prstGeom prst="rect">
            <a:avLst/>
          </a:prstGeom>
        </p:spPr>
        <p:txBody>
          <a:bodyPr lIns="0" tIns="0" rIns="0" bIns="0" rtlCol="0" anchor="t">
            <a:spAutoFit/>
          </a:bodyPr>
          <a:lstStyle/>
          <a:p>
            <a:pPr algn="ctr">
              <a:lnSpc>
                <a:spcPts val="4219"/>
              </a:lnSpc>
            </a:pPr>
            <a:r>
              <a:rPr lang="en-US" sz="3014">
                <a:solidFill>
                  <a:srgbClr val="000000"/>
                </a:solidFill>
                <a:latin typeface="Nunito"/>
              </a:rPr>
              <a:t>Similiar solutions missing key takeaways</a:t>
            </a:r>
          </a:p>
          <a:p>
            <a:pPr algn="ctr">
              <a:lnSpc>
                <a:spcPts val="4219"/>
              </a:lnSpc>
            </a:pPr>
            <a:endParaRPr lang="en-US" sz="3014">
              <a:solidFill>
                <a:srgbClr val="000000"/>
              </a:solidFill>
              <a:latin typeface="Nunito"/>
            </a:endParaRPr>
          </a:p>
          <a:p>
            <a:pPr marL="715517" lvl="1" indent="-357759">
              <a:lnSpc>
                <a:spcPts val="4639"/>
              </a:lnSpc>
              <a:buFont typeface="Arial"/>
              <a:buChar char="•"/>
            </a:pPr>
            <a:r>
              <a:rPr lang="en-US" sz="3314">
                <a:solidFill>
                  <a:srgbClr val="000000"/>
                </a:solidFill>
                <a:latin typeface="Nunito"/>
              </a:rPr>
              <a:t>Low Accuracy when it comes to OCR model</a:t>
            </a:r>
          </a:p>
          <a:p>
            <a:pPr marL="715517" lvl="1" indent="-357759">
              <a:lnSpc>
                <a:spcPts val="4639"/>
              </a:lnSpc>
              <a:buFont typeface="Arial"/>
              <a:buChar char="•"/>
            </a:pPr>
            <a:r>
              <a:rPr lang="en-US" sz="3314">
                <a:solidFill>
                  <a:srgbClr val="000000"/>
                </a:solidFill>
                <a:latin typeface="Nunito"/>
              </a:rPr>
              <a:t>More designed to recognize per words instead of sentences</a:t>
            </a:r>
          </a:p>
          <a:p>
            <a:pPr marL="715517" lvl="1" indent="-357759">
              <a:lnSpc>
                <a:spcPts val="4639"/>
              </a:lnSpc>
              <a:buFont typeface="Arial"/>
              <a:buChar char="•"/>
            </a:pPr>
            <a:r>
              <a:rPr lang="en-US" sz="3314">
                <a:solidFill>
                  <a:srgbClr val="000000"/>
                </a:solidFill>
                <a:latin typeface="Nunito"/>
              </a:rPr>
              <a:t>Focused on specific handwriting styles</a:t>
            </a:r>
          </a:p>
          <a:p>
            <a:pPr marL="715517" lvl="1" indent="-357759">
              <a:lnSpc>
                <a:spcPts val="4639"/>
              </a:lnSpc>
              <a:buFont typeface="Arial"/>
              <a:buChar char="•"/>
            </a:pPr>
            <a:r>
              <a:rPr lang="en-US" sz="3314">
                <a:solidFill>
                  <a:srgbClr val="000000"/>
                </a:solidFill>
                <a:latin typeface="Nunito"/>
              </a:rPr>
              <a:t>Focused on particular language </a:t>
            </a:r>
          </a:p>
          <a:p>
            <a:pPr algn="ctr">
              <a:lnSpc>
                <a:spcPts val="4639"/>
              </a:lnSpc>
              <a:spcBef>
                <a:spcPct val="0"/>
              </a:spcBef>
            </a:pPr>
            <a:endParaRPr lang="en-US" sz="3314">
              <a:solidFill>
                <a:srgbClr val="000000"/>
              </a:solidFill>
              <a:latin typeface="Nunito"/>
            </a:endParaRPr>
          </a:p>
        </p:txBody>
      </p:sp>
      <p:grpSp>
        <p:nvGrpSpPr>
          <p:cNvPr id="6" name="Group 6"/>
          <p:cNvGrpSpPr/>
          <p:nvPr/>
        </p:nvGrpSpPr>
        <p:grpSpPr>
          <a:xfrm>
            <a:off x="17259300" y="9220138"/>
            <a:ext cx="1028700" cy="1066862"/>
            <a:chOff x="0" y="0"/>
            <a:chExt cx="270933" cy="280984"/>
          </a:xfrm>
        </p:grpSpPr>
        <p:sp>
          <p:nvSpPr>
            <p:cNvPr id="7" name="Freeform 7"/>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a:rPr>
                <a:t>20</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078074" cy="9220138"/>
            <a:chOff x="0" y="0"/>
            <a:chExt cx="4104099" cy="12293517"/>
          </a:xfrm>
        </p:grpSpPr>
        <p:pic>
          <p:nvPicPr>
            <p:cNvPr id="3" name="Picture 3"/>
            <p:cNvPicPr>
              <a:picLocks noChangeAspect="1"/>
            </p:cNvPicPr>
            <p:nvPr/>
          </p:nvPicPr>
          <p:blipFill>
            <a:blip r:embed="rId2"/>
            <a:srcRect l="56277" r="21465"/>
            <a:stretch>
              <a:fillRect/>
            </a:stretch>
          </p:blipFill>
          <p:spPr>
            <a:xfrm>
              <a:off x="0" y="0"/>
              <a:ext cx="4104099" cy="12293517"/>
            </a:xfrm>
            <a:prstGeom prst="rect">
              <a:avLst/>
            </a:prstGeom>
          </p:spPr>
        </p:pic>
      </p:grpSp>
      <p:sp>
        <p:nvSpPr>
          <p:cNvPr id="4" name="TextBox 4"/>
          <p:cNvSpPr txBox="1"/>
          <p:nvPr/>
        </p:nvSpPr>
        <p:spPr>
          <a:xfrm>
            <a:off x="4039633" y="610961"/>
            <a:ext cx="7441027" cy="1209675"/>
          </a:xfrm>
          <a:prstGeom prst="rect">
            <a:avLst/>
          </a:prstGeom>
        </p:spPr>
        <p:txBody>
          <a:bodyPr lIns="0" tIns="0" rIns="0" bIns="0" rtlCol="0" anchor="t">
            <a:spAutoFit/>
          </a:bodyPr>
          <a:lstStyle/>
          <a:p>
            <a:pPr>
              <a:lnSpc>
                <a:spcPts val="8280"/>
              </a:lnSpc>
            </a:pPr>
            <a:r>
              <a:rPr lang="en-US" sz="6900">
                <a:solidFill>
                  <a:srgbClr val="000000"/>
                </a:solidFill>
                <a:latin typeface="Heading Now 71-78"/>
              </a:rPr>
              <a:t>Purpose-driven</a:t>
            </a:r>
          </a:p>
        </p:txBody>
      </p:sp>
      <p:sp>
        <p:nvSpPr>
          <p:cNvPr id="5" name="Freeform 5"/>
          <p:cNvSpPr/>
          <p:nvPr/>
        </p:nvSpPr>
        <p:spPr>
          <a:xfrm rot="-4648371">
            <a:off x="11927075" y="2679022"/>
            <a:ext cx="9512886" cy="6575783"/>
          </a:xfrm>
          <a:custGeom>
            <a:avLst/>
            <a:gdLst/>
            <a:ahLst/>
            <a:cxnLst/>
            <a:rect l="l" t="t" r="r" b="b"/>
            <a:pathLst>
              <a:path w="9512886" h="6575783">
                <a:moveTo>
                  <a:pt x="0" y="0"/>
                </a:moveTo>
                <a:lnTo>
                  <a:pt x="9512887" y="0"/>
                </a:lnTo>
                <a:lnTo>
                  <a:pt x="9512887" y="6575783"/>
                </a:lnTo>
                <a:lnTo>
                  <a:pt x="0" y="6575783"/>
                </a:lnTo>
                <a:lnTo>
                  <a:pt x="0" y="0"/>
                </a:lnTo>
                <a:close/>
              </a:path>
            </a:pathLst>
          </a:custGeom>
          <a:blipFill>
            <a:blip r:embed="rId3">
              <a:alphaModFix amt="21999"/>
            </a:blip>
            <a:stretch>
              <a:fillRect/>
            </a:stretch>
          </a:blipFill>
        </p:spPr>
      </p:sp>
      <p:grpSp>
        <p:nvGrpSpPr>
          <p:cNvPr id="6" name="Group 6"/>
          <p:cNvGrpSpPr/>
          <p:nvPr/>
        </p:nvGrpSpPr>
        <p:grpSpPr>
          <a:xfrm>
            <a:off x="17259300" y="9220138"/>
            <a:ext cx="1028700" cy="1066862"/>
            <a:chOff x="0" y="0"/>
            <a:chExt cx="270933" cy="280984"/>
          </a:xfrm>
        </p:grpSpPr>
        <p:sp>
          <p:nvSpPr>
            <p:cNvPr id="7" name="Freeform 7"/>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20</a:t>
              </a:r>
            </a:p>
          </p:txBody>
        </p:sp>
      </p:grpSp>
      <p:sp>
        <p:nvSpPr>
          <p:cNvPr id="9" name="TextBox 9"/>
          <p:cNvSpPr txBox="1"/>
          <p:nvPr/>
        </p:nvSpPr>
        <p:spPr>
          <a:xfrm>
            <a:off x="4039633" y="2587529"/>
            <a:ext cx="12643886" cy="5434330"/>
          </a:xfrm>
          <a:prstGeom prst="rect">
            <a:avLst/>
          </a:prstGeom>
        </p:spPr>
        <p:txBody>
          <a:bodyPr lIns="0" tIns="0" rIns="0" bIns="0" rtlCol="0" anchor="t">
            <a:spAutoFit/>
          </a:bodyPr>
          <a:lstStyle/>
          <a:p>
            <a:pPr>
              <a:lnSpc>
                <a:spcPts val="3919"/>
              </a:lnSpc>
            </a:pPr>
            <a:r>
              <a:rPr lang="en-US" sz="2799">
                <a:solidFill>
                  <a:srgbClr val="000000"/>
                </a:solidFill>
                <a:latin typeface="Nunito Bold"/>
              </a:rPr>
              <a:t>DigiNote</a:t>
            </a:r>
            <a:r>
              <a:rPr lang="en-US" sz="2799">
                <a:solidFill>
                  <a:srgbClr val="000000"/>
                </a:solidFill>
                <a:latin typeface="Nunito"/>
              </a:rPr>
              <a:t> is designed to meet the needs and convenience for the purpose of converting handwritten text into </a:t>
            </a:r>
            <a:r>
              <a:rPr lang="en-US" sz="2799">
                <a:solidFill>
                  <a:srgbClr val="000000"/>
                </a:solidFill>
                <a:latin typeface="Nunito Bold"/>
              </a:rPr>
              <a:t>digital text</a:t>
            </a:r>
            <a:r>
              <a:rPr lang="en-US" sz="2799">
                <a:solidFill>
                  <a:srgbClr val="000000"/>
                </a:solidFill>
                <a:latin typeface="Nunito"/>
              </a:rPr>
              <a:t>. Many individuals and organizations often face the need to convert handwritten notes, documents, or other forms of handwritten text into a digital format. DigiNote provides an easy and efficient solution to meet this need, allowing users to easily access, edit, and utilize the converted text for various purposes such as editing, sharing, or organizing. </a:t>
            </a:r>
          </a:p>
          <a:p>
            <a:pPr>
              <a:lnSpc>
                <a:spcPts val="3919"/>
              </a:lnSpc>
            </a:pPr>
            <a:endParaRPr lang="en-US" sz="2799">
              <a:solidFill>
                <a:srgbClr val="000000"/>
              </a:solidFill>
              <a:latin typeface="Nunito"/>
            </a:endParaRPr>
          </a:p>
          <a:p>
            <a:pPr>
              <a:lnSpc>
                <a:spcPts val="3919"/>
              </a:lnSpc>
            </a:pPr>
            <a:r>
              <a:rPr lang="en-US" sz="2799">
                <a:solidFill>
                  <a:srgbClr val="000000"/>
                </a:solidFill>
                <a:latin typeface="Nunito"/>
              </a:rPr>
              <a:t>DigiNote helps them perform these tasks quickly, efficiently, easily, and accurately. Thus, our solution has strong opportunities in these specific purposes and adds meaningful value to our target market.</a:t>
            </a:r>
          </a:p>
        </p:txBody>
      </p:sp>
      <p:sp>
        <p:nvSpPr>
          <p:cNvPr id="10" name="TextBox 10"/>
          <p:cNvSpPr txBox="1"/>
          <p:nvPr/>
        </p:nvSpPr>
        <p:spPr>
          <a:xfrm>
            <a:off x="354067" y="9490996"/>
            <a:ext cx="2369939" cy="4298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Heading Now 71-78"/>
              </a:rPr>
              <a:t>Purpose-driven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078074" cy="9220138"/>
            <a:chOff x="0" y="0"/>
            <a:chExt cx="4104099" cy="12293517"/>
          </a:xfrm>
        </p:grpSpPr>
        <p:pic>
          <p:nvPicPr>
            <p:cNvPr id="3" name="Picture 3"/>
            <p:cNvPicPr>
              <a:picLocks noChangeAspect="1"/>
            </p:cNvPicPr>
            <p:nvPr/>
          </p:nvPicPr>
          <p:blipFill>
            <a:blip r:embed="rId2"/>
            <a:srcRect l="56277" r="21465"/>
            <a:stretch>
              <a:fillRect/>
            </a:stretch>
          </p:blipFill>
          <p:spPr>
            <a:xfrm>
              <a:off x="0" y="0"/>
              <a:ext cx="4104099" cy="12293517"/>
            </a:xfrm>
            <a:prstGeom prst="rect">
              <a:avLst/>
            </a:prstGeom>
          </p:spPr>
        </p:pic>
      </p:grpSp>
      <p:sp>
        <p:nvSpPr>
          <p:cNvPr id="4" name="TextBox 4"/>
          <p:cNvSpPr txBox="1"/>
          <p:nvPr/>
        </p:nvSpPr>
        <p:spPr>
          <a:xfrm>
            <a:off x="4039633" y="610961"/>
            <a:ext cx="7441027" cy="1209675"/>
          </a:xfrm>
          <a:prstGeom prst="rect">
            <a:avLst/>
          </a:prstGeom>
        </p:spPr>
        <p:txBody>
          <a:bodyPr lIns="0" tIns="0" rIns="0" bIns="0" rtlCol="0" anchor="t">
            <a:spAutoFit/>
          </a:bodyPr>
          <a:lstStyle/>
          <a:p>
            <a:pPr>
              <a:lnSpc>
                <a:spcPts val="8280"/>
              </a:lnSpc>
            </a:pPr>
            <a:r>
              <a:rPr lang="en-US" sz="6900">
                <a:solidFill>
                  <a:srgbClr val="000000"/>
                </a:solidFill>
                <a:latin typeface="Heading Now 71-78"/>
              </a:rPr>
              <a:t>Data-driven</a:t>
            </a:r>
          </a:p>
        </p:txBody>
      </p:sp>
      <p:sp>
        <p:nvSpPr>
          <p:cNvPr id="5" name="Freeform 5"/>
          <p:cNvSpPr/>
          <p:nvPr/>
        </p:nvSpPr>
        <p:spPr>
          <a:xfrm rot="-4648371">
            <a:off x="11927075" y="2679022"/>
            <a:ext cx="9512886" cy="6575783"/>
          </a:xfrm>
          <a:custGeom>
            <a:avLst/>
            <a:gdLst/>
            <a:ahLst/>
            <a:cxnLst/>
            <a:rect l="l" t="t" r="r" b="b"/>
            <a:pathLst>
              <a:path w="9512886" h="6575783">
                <a:moveTo>
                  <a:pt x="0" y="0"/>
                </a:moveTo>
                <a:lnTo>
                  <a:pt x="9512887" y="0"/>
                </a:lnTo>
                <a:lnTo>
                  <a:pt x="9512887" y="6575783"/>
                </a:lnTo>
                <a:lnTo>
                  <a:pt x="0" y="6575783"/>
                </a:lnTo>
                <a:lnTo>
                  <a:pt x="0" y="0"/>
                </a:lnTo>
                <a:close/>
              </a:path>
            </a:pathLst>
          </a:custGeom>
          <a:blipFill>
            <a:blip r:embed="rId3">
              <a:alphaModFix amt="21999"/>
            </a:blip>
            <a:stretch>
              <a:fillRect/>
            </a:stretch>
          </a:blipFill>
        </p:spPr>
      </p:sp>
      <p:grpSp>
        <p:nvGrpSpPr>
          <p:cNvPr id="6" name="Group 6"/>
          <p:cNvGrpSpPr/>
          <p:nvPr/>
        </p:nvGrpSpPr>
        <p:grpSpPr>
          <a:xfrm>
            <a:off x="17259300" y="9220138"/>
            <a:ext cx="1028700" cy="1066862"/>
            <a:chOff x="0" y="0"/>
            <a:chExt cx="270933" cy="280984"/>
          </a:xfrm>
        </p:grpSpPr>
        <p:sp>
          <p:nvSpPr>
            <p:cNvPr id="7" name="Freeform 7"/>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21</a:t>
              </a:r>
            </a:p>
          </p:txBody>
        </p:sp>
      </p:grpSp>
      <p:sp>
        <p:nvSpPr>
          <p:cNvPr id="9" name="TextBox 9"/>
          <p:cNvSpPr txBox="1"/>
          <p:nvPr/>
        </p:nvSpPr>
        <p:spPr>
          <a:xfrm>
            <a:off x="4039633" y="2587529"/>
            <a:ext cx="12643886" cy="5434330"/>
          </a:xfrm>
          <a:prstGeom prst="rect">
            <a:avLst/>
          </a:prstGeom>
        </p:spPr>
        <p:txBody>
          <a:bodyPr lIns="0" tIns="0" rIns="0" bIns="0" rtlCol="0" anchor="t">
            <a:spAutoFit/>
          </a:bodyPr>
          <a:lstStyle/>
          <a:p>
            <a:pPr>
              <a:lnSpc>
                <a:spcPts val="3919"/>
              </a:lnSpc>
            </a:pPr>
            <a:r>
              <a:rPr lang="en-US" sz="2799">
                <a:solidFill>
                  <a:srgbClr val="000000"/>
                </a:solidFill>
                <a:latin typeface="Nunito Bold"/>
              </a:rPr>
              <a:t>DigiNote </a:t>
            </a:r>
            <a:r>
              <a:rPr lang="en-US" sz="2799">
                <a:solidFill>
                  <a:srgbClr val="000000"/>
                </a:solidFill>
                <a:latin typeface="Nunito"/>
              </a:rPr>
              <a:t>utilizes AI's powerful Optical Character Recognition (OCR) technology to accurately analyze and convert </a:t>
            </a:r>
            <a:r>
              <a:rPr lang="en-US" sz="2799">
                <a:solidFill>
                  <a:srgbClr val="000000"/>
                </a:solidFill>
                <a:latin typeface="Nunito Bold"/>
              </a:rPr>
              <a:t>handwritten</a:t>
            </a:r>
            <a:r>
              <a:rPr lang="en-US" sz="2799">
                <a:solidFill>
                  <a:srgbClr val="000000"/>
                </a:solidFill>
                <a:latin typeface="Nunito"/>
              </a:rPr>
              <a:t> text into digital text formats. </a:t>
            </a:r>
          </a:p>
          <a:p>
            <a:pPr>
              <a:lnSpc>
                <a:spcPts val="3919"/>
              </a:lnSpc>
            </a:pPr>
            <a:endParaRPr lang="en-US" sz="2799">
              <a:solidFill>
                <a:srgbClr val="000000"/>
              </a:solidFill>
              <a:latin typeface="Nunito"/>
            </a:endParaRPr>
          </a:p>
          <a:p>
            <a:pPr>
              <a:lnSpc>
                <a:spcPts val="3919"/>
              </a:lnSpc>
            </a:pPr>
            <a:r>
              <a:rPr lang="en-US" sz="2799">
                <a:solidFill>
                  <a:srgbClr val="000000"/>
                </a:solidFill>
                <a:latin typeface="Nunito"/>
              </a:rPr>
              <a:t>This data-driven approach using appropriate datasets ensures high accuracy and reliability in the conversion process, making it a reliable tool for individuals, students, researchers, professionals, and anyone who deals with handwritten text on a regular basis. </a:t>
            </a:r>
          </a:p>
          <a:p>
            <a:pPr>
              <a:lnSpc>
                <a:spcPts val="3919"/>
              </a:lnSpc>
            </a:pPr>
            <a:endParaRPr lang="en-US" sz="2799">
              <a:solidFill>
                <a:srgbClr val="000000"/>
              </a:solidFill>
              <a:latin typeface="Nunito"/>
            </a:endParaRPr>
          </a:p>
          <a:p>
            <a:pPr>
              <a:lnSpc>
                <a:spcPts val="3919"/>
              </a:lnSpc>
            </a:pPr>
            <a:r>
              <a:rPr lang="en-US" sz="2799">
                <a:solidFill>
                  <a:srgbClr val="000000"/>
                </a:solidFill>
                <a:latin typeface="Nunito"/>
              </a:rPr>
              <a:t>By providing useful text conversion, DigiNote enables users to </a:t>
            </a:r>
            <a:r>
              <a:rPr lang="en-US" sz="2799">
                <a:solidFill>
                  <a:srgbClr val="000000"/>
                </a:solidFill>
                <a:latin typeface="Nunito Bold"/>
              </a:rPr>
              <a:t>effectively</a:t>
            </a:r>
            <a:r>
              <a:rPr lang="en-US" sz="2799">
                <a:solidFill>
                  <a:srgbClr val="000000"/>
                </a:solidFill>
                <a:latin typeface="Nunito"/>
              </a:rPr>
              <a:t> digitize their handwritten text, and increase work productivity and efficiency.</a:t>
            </a:r>
          </a:p>
          <a:p>
            <a:pPr>
              <a:lnSpc>
                <a:spcPts val="3919"/>
              </a:lnSpc>
            </a:pPr>
            <a:endParaRPr lang="en-US" sz="2799">
              <a:solidFill>
                <a:srgbClr val="000000"/>
              </a:solidFill>
              <a:latin typeface="Nunito"/>
            </a:endParaRPr>
          </a:p>
        </p:txBody>
      </p:sp>
      <p:sp>
        <p:nvSpPr>
          <p:cNvPr id="10" name="TextBox 10"/>
          <p:cNvSpPr txBox="1"/>
          <p:nvPr/>
        </p:nvSpPr>
        <p:spPr>
          <a:xfrm>
            <a:off x="626721" y="9490996"/>
            <a:ext cx="1824633" cy="4298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Heading Now 71-78"/>
              </a:rPr>
              <a:t>Data-driven</a:t>
            </a:r>
          </a:p>
        </p:txBody>
      </p:sp>
      <p:grpSp>
        <p:nvGrpSpPr>
          <p:cNvPr id="11" name="Group 11"/>
          <p:cNvGrpSpPr/>
          <p:nvPr/>
        </p:nvGrpSpPr>
        <p:grpSpPr>
          <a:xfrm>
            <a:off x="0" y="0"/>
            <a:ext cx="3078074" cy="9220138"/>
            <a:chOff x="0" y="0"/>
            <a:chExt cx="4104099" cy="12293517"/>
          </a:xfrm>
        </p:grpSpPr>
        <p:pic>
          <p:nvPicPr>
            <p:cNvPr id="12" name="Picture 12"/>
            <p:cNvPicPr>
              <a:picLocks noChangeAspect="1"/>
            </p:cNvPicPr>
            <p:nvPr/>
          </p:nvPicPr>
          <p:blipFill>
            <a:blip r:embed="rId4"/>
            <a:srcRect l="25238" r="25238" b="981"/>
            <a:stretch>
              <a:fillRect/>
            </a:stretch>
          </p:blipFill>
          <p:spPr>
            <a:xfrm>
              <a:off x="0" y="0"/>
              <a:ext cx="4104099" cy="12293517"/>
            </a:xfrm>
            <a:prstGeom prst="rect">
              <a:avLst/>
            </a:prstGeom>
          </p:spPr>
        </p:pic>
      </p:grpSp>
      <p:grpSp>
        <p:nvGrpSpPr>
          <p:cNvPr id="13" name="Group 13"/>
          <p:cNvGrpSpPr/>
          <p:nvPr/>
        </p:nvGrpSpPr>
        <p:grpSpPr>
          <a:xfrm>
            <a:off x="0" y="0"/>
            <a:ext cx="3078074" cy="9220138"/>
            <a:chOff x="0" y="0"/>
            <a:chExt cx="4104099" cy="12293517"/>
          </a:xfrm>
        </p:grpSpPr>
        <p:pic>
          <p:nvPicPr>
            <p:cNvPr id="14" name="Picture 14"/>
            <p:cNvPicPr>
              <a:picLocks noChangeAspect="1"/>
            </p:cNvPicPr>
            <p:nvPr/>
          </p:nvPicPr>
          <p:blipFill>
            <a:blip r:embed="rId5"/>
            <a:srcRect l="30663" t="5652" r="48312"/>
            <a:stretch>
              <a:fillRect/>
            </a:stretch>
          </p:blipFill>
          <p:spPr>
            <a:xfrm>
              <a:off x="0" y="0"/>
              <a:ext cx="4104099" cy="12293517"/>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10543421" y="70041"/>
            <a:ext cx="13431757" cy="10963672"/>
          </a:xfrm>
          <a:custGeom>
            <a:avLst/>
            <a:gdLst/>
            <a:ahLst/>
            <a:cxnLst/>
            <a:rect l="l" t="t" r="r" b="b"/>
            <a:pathLst>
              <a:path w="13431757" h="10963672">
                <a:moveTo>
                  <a:pt x="0" y="0"/>
                </a:moveTo>
                <a:lnTo>
                  <a:pt x="13431758" y="0"/>
                </a:lnTo>
                <a:lnTo>
                  <a:pt x="13431758" y="10963672"/>
                </a:lnTo>
                <a:lnTo>
                  <a:pt x="0" y="10963672"/>
                </a:lnTo>
                <a:lnTo>
                  <a:pt x="0" y="0"/>
                </a:lnTo>
                <a:close/>
              </a:path>
            </a:pathLst>
          </a:custGeom>
          <a:blipFill>
            <a:blip r:embed="rId2">
              <a:alphaModFix amt="40000"/>
            </a:blip>
            <a:stretch>
              <a:fillRect/>
            </a:stretch>
          </a:blipFill>
        </p:spPr>
      </p:sp>
      <p:sp>
        <p:nvSpPr>
          <p:cNvPr id="3" name="TextBox 3"/>
          <p:cNvSpPr txBox="1"/>
          <p:nvPr/>
        </p:nvSpPr>
        <p:spPr>
          <a:xfrm>
            <a:off x="1028700" y="438103"/>
            <a:ext cx="3878399" cy="1819275"/>
          </a:xfrm>
          <a:prstGeom prst="rect">
            <a:avLst/>
          </a:prstGeom>
        </p:spPr>
        <p:txBody>
          <a:bodyPr lIns="0" tIns="0" rIns="0" bIns="0" rtlCol="0" anchor="t">
            <a:spAutoFit/>
          </a:bodyPr>
          <a:lstStyle/>
          <a:p>
            <a:pPr>
              <a:lnSpc>
                <a:spcPts val="6600"/>
              </a:lnSpc>
            </a:pPr>
            <a:r>
              <a:rPr lang="en-US" sz="5500" spc="-110">
                <a:solidFill>
                  <a:srgbClr val="000000"/>
                </a:solidFill>
                <a:latin typeface="Heading Now 71-78"/>
              </a:rPr>
              <a:t>Figma</a:t>
            </a:r>
          </a:p>
          <a:p>
            <a:pPr>
              <a:lnSpc>
                <a:spcPts val="6600"/>
              </a:lnSpc>
            </a:pPr>
            <a:endParaRPr lang="en-US" sz="5500" spc="-110">
              <a:solidFill>
                <a:srgbClr val="000000"/>
              </a:solidFill>
              <a:latin typeface="Heading Now 71-78"/>
            </a:endParaRPr>
          </a:p>
        </p:txBody>
      </p:sp>
      <p:grpSp>
        <p:nvGrpSpPr>
          <p:cNvPr id="4" name="Group 4"/>
          <p:cNvGrpSpPr/>
          <p:nvPr/>
        </p:nvGrpSpPr>
        <p:grpSpPr>
          <a:xfrm>
            <a:off x="17259300" y="9220138"/>
            <a:ext cx="1028700" cy="1066862"/>
            <a:chOff x="0" y="0"/>
            <a:chExt cx="270933" cy="280984"/>
          </a:xfrm>
        </p:grpSpPr>
        <p:sp>
          <p:nvSpPr>
            <p:cNvPr id="5" name="Freeform 5"/>
            <p:cNvSpPr/>
            <p:nvPr/>
          </p:nvSpPr>
          <p:spPr>
            <a:xfrm>
              <a:off x="0" y="0"/>
              <a:ext cx="270933" cy="280984"/>
            </a:xfrm>
            <a:custGeom>
              <a:avLst/>
              <a:gdLst/>
              <a:ahLst/>
              <a:cxnLst/>
              <a:rect l="l" t="t" r="r" b="b"/>
              <a:pathLst>
                <a:path w="270933" h="280984">
                  <a:moveTo>
                    <a:pt x="0" y="0"/>
                  </a:moveTo>
                  <a:lnTo>
                    <a:pt x="270933" y="0"/>
                  </a:lnTo>
                  <a:lnTo>
                    <a:pt x="270933" y="280984"/>
                  </a:lnTo>
                  <a:lnTo>
                    <a:pt x="0" y="280984"/>
                  </a:lnTo>
                  <a:close/>
                </a:path>
              </a:pathLst>
            </a:custGeom>
            <a:solidFill>
              <a:srgbClr val="FFE563"/>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15</a:t>
              </a:r>
            </a:p>
          </p:txBody>
        </p:sp>
      </p:grpSp>
      <p:sp>
        <p:nvSpPr>
          <p:cNvPr id="7" name="Freeform 7"/>
          <p:cNvSpPr/>
          <p:nvPr/>
        </p:nvSpPr>
        <p:spPr>
          <a:xfrm>
            <a:off x="5406103" y="449775"/>
            <a:ext cx="7475794" cy="9387450"/>
          </a:xfrm>
          <a:custGeom>
            <a:avLst/>
            <a:gdLst/>
            <a:ahLst/>
            <a:cxnLst/>
            <a:rect l="l" t="t" r="r" b="b"/>
            <a:pathLst>
              <a:path w="7475794" h="9387450">
                <a:moveTo>
                  <a:pt x="0" y="0"/>
                </a:moveTo>
                <a:lnTo>
                  <a:pt x="7475794" y="0"/>
                </a:lnTo>
                <a:lnTo>
                  <a:pt x="7475794" y="9387450"/>
                </a:lnTo>
                <a:lnTo>
                  <a:pt x="0" y="9387450"/>
                </a:lnTo>
                <a:lnTo>
                  <a:pt x="0" y="0"/>
                </a:lnTo>
                <a:close/>
              </a:path>
            </a:pathLst>
          </a:custGeom>
          <a:blipFill>
            <a:blip r:embed="rId3"/>
            <a:stretch>
              <a:fillRect t="-144" b="-144"/>
            </a:stretch>
          </a:blipFill>
        </p:spPr>
      </p:sp>
      <p:sp>
        <p:nvSpPr>
          <p:cNvPr id="8" name="TextBox 8"/>
          <p:cNvSpPr txBox="1"/>
          <p:nvPr/>
        </p:nvSpPr>
        <p:spPr>
          <a:xfrm>
            <a:off x="1028700" y="1512400"/>
            <a:ext cx="3878399" cy="981075"/>
          </a:xfrm>
          <a:prstGeom prst="rect">
            <a:avLst/>
          </a:prstGeom>
        </p:spPr>
        <p:txBody>
          <a:bodyPr lIns="0" tIns="0" rIns="0" bIns="0" rtlCol="0" anchor="t">
            <a:spAutoFit/>
          </a:bodyPr>
          <a:lstStyle/>
          <a:p>
            <a:pPr>
              <a:lnSpc>
                <a:spcPts val="6600"/>
              </a:lnSpc>
            </a:pPr>
            <a:r>
              <a:rPr lang="en-US" sz="5500" spc="-110">
                <a:solidFill>
                  <a:srgbClr val="000000"/>
                </a:solidFill>
                <a:latin typeface="Heading Now 71-78"/>
              </a:rPr>
              <a:t>Early</a:t>
            </a:r>
          </a:p>
        </p:txBody>
      </p:sp>
      <p:sp>
        <p:nvSpPr>
          <p:cNvPr id="9" name="TextBox 9"/>
          <p:cNvSpPr txBox="1"/>
          <p:nvPr/>
        </p:nvSpPr>
        <p:spPr>
          <a:xfrm>
            <a:off x="1028700" y="2552968"/>
            <a:ext cx="3878399" cy="981075"/>
          </a:xfrm>
          <a:prstGeom prst="rect">
            <a:avLst/>
          </a:prstGeom>
        </p:spPr>
        <p:txBody>
          <a:bodyPr lIns="0" tIns="0" rIns="0" bIns="0" rtlCol="0" anchor="t">
            <a:spAutoFit/>
          </a:bodyPr>
          <a:lstStyle/>
          <a:p>
            <a:pPr>
              <a:lnSpc>
                <a:spcPts val="6600"/>
              </a:lnSpc>
            </a:pPr>
            <a:r>
              <a:rPr lang="en-US" sz="5500" spc="-110">
                <a:solidFill>
                  <a:srgbClr val="000000"/>
                </a:solidFill>
                <a:latin typeface="Heading Now 71-78"/>
              </a:rPr>
              <a:t>Prototype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2716622" y="3879871"/>
            <a:ext cx="9872001" cy="6824021"/>
          </a:xfrm>
          <a:custGeom>
            <a:avLst/>
            <a:gdLst/>
            <a:ahLst/>
            <a:cxnLst/>
            <a:rect l="l" t="t" r="r" b="b"/>
            <a:pathLst>
              <a:path w="9872001" h="6824021">
                <a:moveTo>
                  <a:pt x="0" y="0"/>
                </a:moveTo>
                <a:lnTo>
                  <a:pt x="9872001" y="0"/>
                </a:lnTo>
                <a:lnTo>
                  <a:pt x="9872001" y="6824021"/>
                </a:lnTo>
                <a:lnTo>
                  <a:pt x="0" y="6824021"/>
                </a:lnTo>
                <a:lnTo>
                  <a:pt x="0" y="0"/>
                </a:lnTo>
                <a:close/>
              </a:path>
            </a:pathLst>
          </a:custGeom>
          <a:blipFill>
            <a:blip r:embed="rId2">
              <a:alphaModFix amt="30000"/>
            </a:blip>
            <a:stretch>
              <a:fillRect/>
            </a:stretch>
          </a:blipFill>
        </p:spPr>
      </p:sp>
      <p:grpSp>
        <p:nvGrpSpPr>
          <p:cNvPr id="3" name="Group 3"/>
          <p:cNvGrpSpPr/>
          <p:nvPr/>
        </p:nvGrpSpPr>
        <p:grpSpPr>
          <a:xfrm>
            <a:off x="17259300" y="9220138"/>
            <a:ext cx="1028700" cy="1102101"/>
            <a:chOff x="0" y="0"/>
            <a:chExt cx="270933" cy="290265"/>
          </a:xfrm>
        </p:grpSpPr>
        <p:sp>
          <p:nvSpPr>
            <p:cNvPr id="4" name="Freeform 4"/>
            <p:cNvSpPr/>
            <p:nvPr/>
          </p:nvSpPr>
          <p:spPr>
            <a:xfrm>
              <a:off x="0" y="0"/>
              <a:ext cx="270933" cy="290265"/>
            </a:xfrm>
            <a:custGeom>
              <a:avLst/>
              <a:gdLst/>
              <a:ahLst/>
              <a:cxnLst/>
              <a:rect l="l" t="t" r="r" b="b"/>
              <a:pathLst>
                <a:path w="270933" h="290265">
                  <a:moveTo>
                    <a:pt x="0" y="0"/>
                  </a:moveTo>
                  <a:lnTo>
                    <a:pt x="270933" y="0"/>
                  </a:lnTo>
                  <a:lnTo>
                    <a:pt x="270933" y="290265"/>
                  </a:lnTo>
                  <a:lnTo>
                    <a:pt x="0" y="290265"/>
                  </a:lnTo>
                  <a:close/>
                </a:path>
              </a:pathLst>
            </a:custGeom>
            <a:solidFill>
              <a:srgbClr val="FFE563"/>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100"/>
                </a:lnSpc>
              </a:pPr>
              <a:r>
                <a:rPr lang="en-US" sz="1500">
                  <a:solidFill>
                    <a:srgbClr val="000000"/>
                  </a:solidFill>
                  <a:latin typeface="Nunito Bold"/>
                </a:rPr>
                <a:t>04</a:t>
              </a:r>
            </a:p>
          </p:txBody>
        </p:sp>
      </p:grpSp>
      <p:sp>
        <p:nvSpPr>
          <p:cNvPr id="6" name="Freeform 6"/>
          <p:cNvSpPr/>
          <p:nvPr/>
        </p:nvSpPr>
        <p:spPr>
          <a:xfrm>
            <a:off x="1655333" y="4561490"/>
            <a:ext cx="3005035" cy="1919466"/>
          </a:xfrm>
          <a:custGeom>
            <a:avLst/>
            <a:gdLst/>
            <a:ahLst/>
            <a:cxnLst/>
            <a:rect l="l" t="t" r="r" b="b"/>
            <a:pathLst>
              <a:path w="3005035" h="1919466">
                <a:moveTo>
                  <a:pt x="0" y="0"/>
                </a:moveTo>
                <a:lnTo>
                  <a:pt x="3005035" y="0"/>
                </a:lnTo>
                <a:lnTo>
                  <a:pt x="3005035" y="1919466"/>
                </a:lnTo>
                <a:lnTo>
                  <a:pt x="0" y="1919466"/>
                </a:lnTo>
                <a:lnTo>
                  <a:pt x="0" y="0"/>
                </a:lnTo>
                <a:close/>
              </a:path>
            </a:pathLst>
          </a:custGeom>
          <a:blipFill>
            <a:blip r:embed="rId3"/>
            <a:stretch>
              <a:fillRect/>
            </a:stretch>
          </a:blipFill>
        </p:spPr>
      </p:sp>
      <p:sp>
        <p:nvSpPr>
          <p:cNvPr id="7" name="TextBox 7"/>
          <p:cNvSpPr txBox="1"/>
          <p:nvPr/>
        </p:nvSpPr>
        <p:spPr>
          <a:xfrm>
            <a:off x="1028700" y="828675"/>
            <a:ext cx="12938010" cy="1419225"/>
          </a:xfrm>
          <a:prstGeom prst="rect">
            <a:avLst/>
          </a:prstGeom>
        </p:spPr>
        <p:txBody>
          <a:bodyPr lIns="0" tIns="0" rIns="0" bIns="0" rtlCol="0" anchor="t">
            <a:spAutoFit/>
          </a:bodyPr>
          <a:lstStyle/>
          <a:p>
            <a:pPr>
              <a:lnSpc>
                <a:spcPts val="9600"/>
              </a:lnSpc>
            </a:pPr>
            <a:r>
              <a:rPr lang="en-US" sz="8000">
                <a:solidFill>
                  <a:srgbClr val="000000"/>
                </a:solidFill>
                <a:latin typeface="Heading Now 71-78"/>
              </a:rPr>
              <a:t>Existing Result</a:t>
            </a:r>
          </a:p>
        </p:txBody>
      </p:sp>
      <p:sp>
        <p:nvSpPr>
          <p:cNvPr id="8" name="TextBox 8"/>
          <p:cNvSpPr txBox="1"/>
          <p:nvPr/>
        </p:nvSpPr>
        <p:spPr>
          <a:xfrm>
            <a:off x="1028700" y="2420651"/>
            <a:ext cx="12938010" cy="1474089"/>
          </a:xfrm>
          <a:prstGeom prst="rect">
            <a:avLst/>
          </a:prstGeom>
        </p:spPr>
        <p:txBody>
          <a:bodyPr lIns="0" tIns="0" rIns="0" bIns="0" rtlCol="0" anchor="t">
            <a:spAutoFit/>
          </a:bodyPr>
          <a:lstStyle/>
          <a:p>
            <a:pPr>
              <a:lnSpc>
                <a:spcPts val="3639"/>
              </a:lnSpc>
            </a:pPr>
            <a:r>
              <a:rPr lang="en-US" sz="2599">
                <a:solidFill>
                  <a:srgbClr val="000000"/>
                </a:solidFill>
                <a:latin typeface="Nunito"/>
              </a:rPr>
              <a:t>In terms of methods to produce OCR model, there are few key findings by existing studies approach to similar problem such as :</a:t>
            </a:r>
          </a:p>
          <a:p>
            <a:pPr algn="l">
              <a:lnSpc>
                <a:spcPts val="5485"/>
              </a:lnSpc>
            </a:pPr>
            <a:endParaRPr lang="en-US" sz="2599">
              <a:solidFill>
                <a:srgbClr val="000000"/>
              </a:solidFill>
              <a:latin typeface="Nunito"/>
            </a:endParaRPr>
          </a:p>
        </p:txBody>
      </p:sp>
      <p:sp>
        <p:nvSpPr>
          <p:cNvPr id="9" name="Freeform 9"/>
          <p:cNvSpPr/>
          <p:nvPr/>
        </p:nvSpPr>
        <p:spPr>
          <a:xfrm>
            <a:off x="5908659" y="7021780"/>
            <a:ext cx="2472049" cy="2310243"/>
          </a:xfrm>
          <a:custGeom>
            <a:avLst/>
            <a:gdLst/>
            <a:ahLst/>
            <a:cxnLst/>
            <a:rect l="l" t="t" r="r" b="b"/>
            <a:pathLst>
              <a:path w="2472049" h="2310243">
                <a:moveTo>
                  <a:pt x="0" y="0"/>
                </a:moveTo>
                <a:lnTo>
                  <a:pt x="2472050" y="0"/>
                </a:lnTo>
                <a:lnTo>
                  <a:pt x="2472050" y="2310242"/>
                </a:lnTo>
                <a:lnTo>
                  <a:pt x="0" y="2310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888247" y="4561490"/>
            <a:ext cx="2486542" cy="1953065"/>
          </a:xfrm>
          <a:custGeom>
            <a:avLst/>
            <a:gdLst/>
            <a:ahLst/>
            <a:cxnLst/>
            <a:rect l="l" t="t" r="r" b="b"/>
            <a:pathLst>
              <a:path w="2486542" h="1953065">
                <a:moveTo>
                  <a:pt x="0" y="0"/>
                </a:moveTo>
                <a:lnTo>
                  <a:pt x="2486542" y="0"/>
                </a:lnTo>
                <a:lnTo>
                  <a:pt x="2486542" y="1953066"/>
                </a:lnTo>
                <a:lnTo>
                  <a:pt x="0" y="1953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3729709" y="7154591"/>
            <a:ext cx="2777285" cy="2075389"/>
          </a:xfrm>
          <a:custGeom>
            <a:avLst/>
            <a:gdLst/>
            <a:ahLst/>
            <a:cxnLst/>
            <a:rect l="l" t="t" r="r" b="b"/>
            <a:pathLst>
              <a:path w="2777285" h="2075389">
                <a:moveTo>
                  <a:pt x="0" y="0"/>
                </a:moveTo>
                <a:lnTo>
                  <a:pt x="2777285" y="0"/>
                </a:lnTo>
                <a:lnTo>
                  <a:pt x="2777285" y="2075389"/>
                </a:lnTo>
                <a:lnTo>
                  <a:pt x="0" y="20753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96829" y="9508616"/>
            <a:ext cx="2222748" cy="4298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Heading Now 71-78"/>
              </a:rPr>
              <a:t>Existing Result</a:t>
            </a:r>
          </a:p>
        </p:txBody>
      </p:sp>
      <p:sp>
        <p:nvSpPr>
          <p:cNvPr id="13" name="TextBox 13"/>
          <p:cNvSpPr txBox="1"/>
          <p:nvPr/>
        </p:nvSpPr>
        <p:spPr>
          <a:xfrm>
            <a:off x="5541792" y="4743801"/>
            <a:ext cx="3205784" cy="874747"/>
          </a:xfrm>
          <a:prstGeom prst="rect">
            <a:avLst/>
          </a:prstGeom>
        </p:spPr>
        <p:txBody>
          <a:bodyPr lIns="0" tIns="0" rIns="0" bIns="0" rtlCol="0" anchor="t">
            <a:spAutoFit/>
          </a:bodyPr>
          <a:lstStyle/>
          <a:p>
            <a:pPr algn="ctr">
              <a:lnSpc>
                <a:spcPts val="3680"/>
              </a:lnSpc>
            </a:pPr>
            <a:r>
              <a:rPr lang="en-US" sz="1744">
                <a:solidFill>
                  <a:srgbClr val="000000"/>
                </a:solidFill>
                <a:latin typeface="Nunito"/>
              </a:rPr>
              <a:t>More designed to recognize per words instead of sentences</a:t>
            </a:r>
          </a:p>
        </p:txBody>
      </p:sp>
      <p:sp>
        <p:nvSpPr>
          <p:cNvPr id="14" name="TextBox 14"/>
          <p:cNvSpPr txBox="1"/>
          <p:nvPr/>
        </p:nvSpPr>
        <p:spPr>
          <a:xfrm>
            <a:off x="1554959" y="7594867"/>
            <a:ext cx="3205784" cy="1341472"/>
          </a:xfrm>
          <a:prstGeom prst="rect">
            <a:avLst/>
          </a:prstGeom>
        </p:spPr>
        <p:txBody>
          <a:bodyPr lIns="0" tIns="0" rIns="0" bIns="0" rtlCol="0" anchor="t">
            <a:spAutoFit/>
          </a:bodyPr>
          <a:lstStyle/>
          <a:p>
            <a:pPr algn="ctr">
              <a:lnSpc>
                <a:spcPts val="3680"/>
              </a:lnSpc>
            </a:pPr>
            <a:r>
              <a:rPr lang="en-US" sz="1744">
                <a:solidFill>
                  <a:srgbClr val="000000"/>
                </a:solidFill>
                <a:latin typeface="Nunito"/>
              </a:rPr>
              <a:t>Low Accuracy </a:t>
            </a:r>
          </a:p>
          <a:p>
            <a:pPr algn="ctr">
              <a:lnSpc>
                <a:spcPts val="3680"/>
              </a:lnSpc>
            </a:pPr>
            <a:r>
              <a:rPr lang="en-US" sz="1744">
                <a:solidFill>
                  <a:srgbClr val="000000"/>
                </a:solidFill>
                <a:latin typeface="Nunito"/>
              </a:rPr>
              <a:t>when it comes to OCR model performance</a:t>
            </a:r>
          </a:p>
        </p:txBody>
      </p:sp>
      <p:sp>
        <p:nvSpPr>
          <p:cNvPr id="15" name="TextBox 15"/>
          <p:cNvSpPr txBox="1"/>
          <p:nvPr/>
        </p:nvSpPr>
        <p:spPr>
          <a:xfrm>
            <a:off x="9528626" y="7703339"/>
            <a:ext cx="3205784" cy="874747"/>
          </a:xfrm>
          <a:prstGeom prst="rect">
            <a:avLst/>
          </a:prstGeom>
        </p:spPr>
        <p:txBody>
          <a:bodyPr lIns="0" tIns="0" rIns="0" bIns="0" rtlCol="0" anchor="t">
            <a:spAutoFit/>
          </a:bodyPr>
          <a:lstStyle/>
          <a:p>
            <a:pPr algn="ctr">
              <a:lnSpc>
                <a:spcPts val="3680"/>
              </a:lnSpc>
            </a:pPr>
            <a:r>
              <a:rPr lang="en-US" sz="1744">
                <a:solidFill>
                  <a:srgbClr val="000000"/>
                </a:solidFill>
                <a:latin typeface="Nunito"/>
              </a:rPr>
              <a:t>Focused on specific </a:t>
            </a:r>
          </a:p>
          <a:p>
            <a:pPr algn="ctr">
              <a:lnSpc>
                <a:spcPts val="3680"/>
              </a:lnSpc>
            </a:pPr>
            <a:r>
              <a:rPr lang="en-US" sz="1744">
                <a:solidFill>
                  <a:srgbClr val="000000"/>
                </a:solidFill>
                <a:latin typeface="Nunito"/>
              </a:rPr>
              <a:t>handwriting styles</a:t>
            </a:r>
          </a:p>
        </p:txBody>
      </p:sp>
      <p:sp>
        <p:nvSpPr>
          <p:cNvPr id="16" name="TextBox 16"/>
          <p:cNvSpPr txBox="1"/>
          <p:nvPr/>
        </p:nvSpPr>
        <p:spPr>
          <a:xfrm>
            <a:off x="13515460" y="5210909"/>
            <a:ext cx="3205784" cy="408022"/>
          </a:xfrm>
          <a:prstGeom prst="rect">
            <a:avLst/>
          </a:prstGeom>
        </p:spPr>
        <p:txBody>
          <a:bodyPr lIns="0" tIns="0" rIns="0" bIns="0" rtlCol="0" anchor="t">
            <a:spAutoFit/>
          </a:bodyPr>
          <a:lstStyle/>
          <a:p>
            <a:pPr algn="ctr">
              <a:lnSpc>
                <a:spcPts val="3680"/>
              </a:lnSpc>
            </a:pPr>
            <a:r>
              <a:rPr lang="en-US" sz="1744">
                <a:solidFill>
                  <a:srgbClr val="000000"/>
                </a:solidFill>
                <a:latin typeface="Nunito"/>
              </a:rPr>
              <a:t>Focused on particular language</a:t>
            </a:r>
          </a:p>
        </p:txBody>
      </p:sp>
      <p:sp>
        <p:nvSpPr>
          <p:cNvPr id="17" name="AutoShape 17"/>
          <p:cNvSpPr/>
          <p:nvPr/>
        </p:nvSpPr>
        <p:spPr>
          <a:xfrm>
            <a:off x="3157850" y="6480956"/>
            <a:ext cx="0" cy="1256785"/>
          </a:xfrm>
          <a:prstGeom prst="line">
            <a:avLst/>
          </a:prstGeom>
          <a:ln w="38100" cap="flat">
            <a:solidFill>
              <a:srgbClr val="000000"/>
            </a:solidFill>
            <a:prstDash val="solid"/>
            <a:headEnd type="none" w="sm" len="sm"/>
            <a:tailEnd type="none" w="sm" len="sm"/>
          </a:ln>
        </p:spPr>
      </p:sp>
      <p:sp>
        <p:nvSpPr>
          <p:cNvPr id="18" name="AutoShape 18"/>
          <p:cNvSpPr/>
          <p:nvPr/>
        </p:nvSpPr>
        <p:spPr>
          <a:xfrm flipH="1">
            <a:off x="7144684" y="5618548"/>
            <a:ext cx="0" cy="1403232"/>
          </a:xfrm>
          <a:prstGeom prst="line">
            <a:avLst/>
          </a:prstGeom>
          <a:ln w="38100" cap="flat">
            <a:solidFill>
              <a:srgbClr val="000000"/>
            </a:solidFill>
            <a:prstDash val="solid"/>
            <a:headEnd type="none" w="sm" len="sm"/>
            <a:tailEnd type="none" w="sm" len="sm"/>
          </a:ln>
        </p:spPr>
      </p:sp>
      <p:sp>
        <p:nvSpPr>
          <p:cNvPr id="19" name="AutoShape 19"/>
          <p:cNvSpPr/>
          <p:nvPr/>
        </p:nvSpPr>
        <p:spPr>
          <a:xfrm flipH="1">
            <a:off x="11131518" y="6514556"/>
            <a:ext cx="0" cy="1331658"/>
          </a:xfrm>
          <a:prstGeom prst="line">
            <a:avLst/>
          </a:prstGeom>
          <a:ln w="38100" cap="flat">
            <a:solidFill>
              <a:srgbClr val="000000"/>
            </a:solidFill>
            <a:prstDash val="solid"/>
            <a:headEnd type="none" w="sm" len="sm"/>
            <a:tailEnd type="none" w="sm" len="sm"/>
          </a:ln>
        </p:spPr>
      </p:sp>
      <p:sp>
        <p:nvSpPr>
          <p:cNvPr id="20" name="AutoShape 20"/>
          <p:cNvSpPr/>
          <p:nvPr/>
        </p:nvSpPr>
        <p:spPr>
          <a:xfrm>
            <a:off x="15118351" y="5618931"/>
            <a:ext cx="0" cy="1535660"/>
          </a:xfrm>
          <a:prstGeom prst="line">
            <a:avLst/>
          </a:prstGeom>
          <a:ln w="38100" cap="flat">
            <a:solidFill>
              <a:srgbClr val="0000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879</Words>
  <Application>Microsoft Office PowerPoint</Application>
  <PresentationFormat>Custom</PresentationFormat>
  <Paragraphs>115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Nunito</vt:lpstr>
      <vt:lpstr>Arial</vt:lpstr>
      <vt:lpstr>Heading Now 71-78</vt:lpstr>
      <vt:lpstr>Yellowtail</vt:lpstr>
      <vt:lpstr>Nunito Bold</vt:lpstr>
      <vt:lpstr>Alegreya Sans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Capstone</dc:title>
  <cp:lastModifiedBy>DAVID NABABAN</cp:lastModifiedBy>
  <cp:revision>2</cp:revision>
  <dcterms:created xsi:type="dcterms:W3CDTF">2006-08-16T00:00:00Z</dcterms:created>
  <dcterms:modified xsi:type="dcterms:W3CDTF">2023-08-02T14:30:12Z</dcterms:modified>
  <dc:identifier>DAFl6K6NsNo</dc:identifier>
</cp:coreProperties>
</file>